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03" r:id="rId3"/>
    <p:sldId id="299" r:id="rId4"/>
    <p:sldId id="300" r:id="rId5"/>
    <p:sldId id="801" r:id="rId6"/>
    <p:sldId id="839" r:id="rId7"/>
    <p:sldId id="838" r:id="rId8"/>
    <p:sldId id="840" r:id="rId9"/>
    <p:sldId id="257" r:id="rId10"/>
    <p:sldId id="836" r:id="rId11"/>
    <p:sldId id="837" r:id="rId12"/>
    <p:sldId id="261" r:id="rId13"/>
    <p:sldId id="260" r:id="rId14"/>
    <p:sldId id="266" r:id="rId15"/>
    <p:sldId id="835" r:id="rId16"/>
    <p:sldId id="308" r:id="rId17"/>
    <p:sldId id="271" r:id="rId18"/>
    <p:sldId id="826" r:id="rId19"/>
    <p:sldId id="311" r:id="rId20"/>
    <p:sldId id="281" r:id="rId21"/>
    <p:sldId id="263" r:id="rId22"/>
  </p:sldIdLst>
  <p:sldSz cx="12192000" cy="6858000"/>
  <p:notesSz cx="6858000" cy="12192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AA71157-101C-4D1E-8C00-D648F8979628}">
          <p14:sldIdLst>
            <p14:sldId id="256"/>
            <p14:sldId id="303"/>
            <p14:sldId id="299"/>
            <p14:sldId id="300"/>
            <p14:sldId id="801"/>
            <p14:sldId id="839"/>
            <p14:sldId id="838"/>
            <p14:sldId id="840"/>
            <p14:sldId id="257"/>
            <p14:sldId id="836"/>
            <p14:sldId id="837"/>
            <p14:sldId id="261"/>
            <p14:sldId id="260"/>
            <p14:sldId id="266"/>
            <p14:sldId id="835"/>
            <p14:sldId id="308"/>
            <p14:sldId id="271"/>
            <p14:sldId id="826"/>
            <p14:sldId id="311"/>
          </p14:sldIdLst>
        </p14:section>
        <p14:section name="Abschnitt ohne Titel" id="{F78A7AEB-34D0-47C1-9677-C128B1439504}">
          <p14:sldIdLst>
            <p14:sldId id="281"/>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AD8"/>
    <a:srgbClr val="F5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7CA9B7-5F7B-D5E4-8E16-6154CA9332EB}">
  <a:tblStyle styleId="{04C88D72-3463-38DA-B812-4F04F3F21314}" styleName="Medium Style 2 - Accent 1">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0880E7A7-218C-1E91-C1E3-215852CA9606}" styleName="Medium Style 2 - Accent 3">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fill>
          <a:solidFill>
            <a:schemeClr val="accent3">
              <a:tint val="40000"/>
            </a:schemeClr>
          </a:solidFill>
        </a:fill>
      </a:tcStyle>
    </a:band2V>
    <a:lastCol>
      <a:tcTxStyle b="on">
        <a:fontRef idx="minor"/>
        <a:schemeClr val="lt1"/>
      </a:tcTxStyle>
      <a:tcStyle>
        <a:tcBdr/>
        <a:fill>
          <a:solidFill>
            <a:schemeClr val="accent3"/>
          </a:solidFill>
        </a:fill>
      </a:tcStyle>
    </a:lastCol>
    <a:firstCol>
      <a:tcTxStyle b="on">
        <a:fontRef idx="minor"/>
        <a:schemeClr val="lt1"/>
      </a:tcTxStyle>
      <a:tcStyle>
        <a:tcBdr/>
        <a:fill>
          <a:solidFill>
            <a:schemeClr val="accent3"/>
          </a:solidFill>
        </a:fill>
      </a:tcStyle>
    </a:firstCol>
    <a:lastRow>
      <a:tcTxStyle b="on">
        <a:fontRef idx="minor"/>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 styleId="{9F7CA9B7-5F7B-D5E4-8E16-6154CA9332EB}" styleName="Medium Style 2 - Accent 1">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5"/>
    <p:restoredTop sz="71105" autoAdjust="0"/>
  </p:normalViewPr>
  <p:slideViewPr>
    <p:cSldViewPr>
      <p:cViewPr varScale="1">
        <p:scale>
          <a:sx n="87" d="100"/>
          <a:sy n="87" d="100"/>
        </p:scale>
        <p:origin x="1696" y="184"/>
      </p:cViewPr>
      <p:guideLst>
        <p:guide orient="horz" pos="2160"/>
        <p:guide pos="2880"/>
      </p:guideLst>
    </p:cSldViewPr>
  </p:slideViewPr>
  <p:notesTextViewPr>
    <p:cViewPr>
      <p:scale>
        <a:sx n="100" d="100"/>
        <a:sy n="100" d="100"/>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AFFA8-9F60-4DAD-B150-DA04B8C914FF}" type="doc">
      <dgm:prSet loTypeId="urn:microsoft.com/office/officeart/2005/8/layout/matrix1" loCatId="matrix" qsTypeId="urn:microsoft.com/office/officeart/2005/8/quickstyle/simple2" qsCatId="simple" csTypeId="urn:microsoft.com/office/officeart/2005/8/colors/accent1_4" csCatId="accent1" phldr="1"/>
      <dgm:spPr/>
      <dgm:t>
        <a:bodyPr/>
        <a:lstStyle/>
        <a:p>
          <a:endParaRPr lang="en-US"/>
        </a:p>
      </dgm:t>
    </dgm:pt>
    <dgm:pt modelId="{25CEF546-2536-4923-BA41-446253E1C8B4}">
      <dgm:prSet phldrT="[Text]"/>
      <dgm:spPr/>
      <dgm:t>
        <a:bodyPr/>
        <a:lstStyle/>
        <a:p>
          <a:r>
            <a:rPr lang="de-DE" dirty="0"/>
            <a:t>Hitze</a:t>
          </a:r>
          <a:endParaRPr lang="en-US" dirty="0"/>
        </a:p>
      </dgm:t>
    </dgm:pt>
    <dgm:pt modelId="{615BF246-5CD1-4926-B511-30E1F9EC6163}" type="parTrans" cxnId="{F9678A21-A882-4C1C-85E4-15C04DDB0FFF}">
      <dgm:prSet/>
      <dgm:spPr/>
      <dgm:t>
        <a:bodyPr/>
        <a:lstStyle/>
        <a:p>
          <a:endParaRPr lang="en-US"/>
        </a:p>
      </dgm:t>
    </dgm:pt>
    <dgm:pt modelId="{898B48B1-6579-4C20-A2C1-9B6173EE432D}" type="sibTrans" cxnId="{F9678A21-A882-4C1C-85E4-15C04DDB0FFF}">
      <dgm:prSet/>
      <dgm:spPr/>
      <dgm:t>
        <a:bodyPr/>
        <a:lstStyle/>
        <a:p>
          <a:endParaRPr lang="en-US"/>
        </a:p>
      </dgm:t>
    </dgm:pt>
    <dgm:pt modelId="{726D1502-FD6D-4C48-B208-729A3C32D417}">
      <dgm:prSet phldrT="[Text]"/>
      <dgm:spPr/>
      <dgm:t>
        <a:bodyPr/>
        <a:lstStyle/>
        <a:p>
          <a:r>
            <a:rPr lang="de-DE" dirty="0"/>
            <a:t>1. Risiken und Präventionsstrategien kommunizieren</a:t>
          </a:r>
          <a:endParaRPr lang="en-US" dirty="0"/>
        </a:p>
      </dgm:t>
    </dgm:pt>
    <dgm:pt modelId="{7D56AA75-E1E6-4852-9AEC-7E9735BA2C2C}" type="parTrans" cxnId="{452333C5-5AFF-4B1C-A15A-448ABC670C60}">
      <dgm:prSet/>
      <dgm:spPr/>
      <dgm:t>
        <a:bodyPr/>
        <a:lstStyle/>
        <a:p>
          <a:endParaRPr lang="en-US"/>
        </a:p>
      </dgm:t>
    </dgm:pt>
    <dgm:pt modelId="{A2722AF7-1A7D-4305-8737-29858A266A9C}" type="sibTrans" cxnId="{452333C5-5AFF-4B1C-A15A-448ABC670C60}">
      <dgm:prSet/>
      <dgm:spPr/>
      <dgm:t>
        <a:bodyPr/>
        <a:lstStyle/>
        <a:p>
          <a:endParaRPr lang="en-US"/>
        </a:p>
      </dgm:t>
    </dgm:pt>
    <dgm:pt modelId="{DDF4D66F-0324-48D2-A4AC-E88769668F77}">
      <dgm:prSet phldrT="[Text]"/>
      <dgm:spPr>
        <a:solidFill>
          <a:schemeClr val="accent1"/>
        </a:solidFill>
      </dgm:spPr>
      <dgm:t>
        <a:bodyPr/>
        <a:lstStyle/>
        <a:p>
          <a:r>
            <a:rPr lang="de-DE" dirty="0"/>
            <a:t>2. Praxis-</a:t>
          </a:r>
          <a:r>
            <a:rPr lang="de-DE" baseline="0" dirty="0"/>
            <a:t> und Behandlungsabläufe anpassen</a:t>
          </a:r>
          <a:endParaRPr lang="en-US" dirty="0"/>
        </a:p>
      </dgm:t>
    </dgm:pt>
    <dgm:pt modelId="{EB418E7A-D0AC-4503-B045-58A97687DC61}" type="parTrans" cxnId="{A1B0067C-F1BB-4BD9-8EDC-AD5D322ABAF8}">
      <dgm:prSet/>
      <dgm:spPr/>
      <dgm:t>
        <a:bodyPr/>
        <a:lstStyle/>
        <a:p>
          <a:endParaRPr lang="en-US"/>
        </a:p>
      </dgm:t>
    </dgm:pt>
    <dgm:pt modelId="{801AD8F7-CE81-4094-BFF7-CE35669C43A9}" type="sibTrans" cxnId="{A1B0067C-F1BB-4BD9-8EDC-AD5D322ABAF8}">
      <dgm:prSet/>
      <dgm:spPr/>
      <dgm:t>
        <a:bodyPr/>
        <a:lstStyle/>
        <a:p>
          <a:endParaRPr lang="en-US"/>
        </a:p>
      </dgm:t>
    </dgm:pt>
    <dgm:pt modelId="{24C96195-179A-4DE6-AA9E-AFA9C30B035C}">
      <dgm:prSet phldrT="[Text]"/>
      <dgm:spPr>
        <a:solidFill>
          <a:schemeClr val="accent1">
            <a:lumMod val="60000"/>
            <a:lumOff val="40000"/>
          </a:schemeClr>
        </a:solidFill>
      </dgm:spPr>
      <dgm:t>
        <a:bodyPr/>
        <a:lstStyle/>
        <a:p>
          <a:r>
            <a:rPr lang="de-DE" dirty="0"/>
            <a:t>3. Medikamente anpassen</a:t>
          </a:r>
          <a:endParaRPr lang="en-US" dirty="0"/>
        </a:p>
      </dgm:t>
    </dgm:pt>
    <dgm:pt modelId="{182EF521-0DEB-41C3-BBF8-EB4A9BF2D5CF}" type="parTrans" cxnId="{15B4CD61-E4A1-414D-8494-2AA4CC93C8E4}">
      <dgm:prSet/>
      <dgm:spPr/>
      <dgm:t>
        <a:bodyPr/>
        <a:lstStyle/>
        <a:p>
          <a:endParaRPr lang="de-DE"/>
        </a:p>
      </dgm:t>
    </dgm:pt>
    <dgm:pt modelId="{80A98265-9287-4260-B358-71B65C5D8C0F}" type="sibTrans" cxnId="{15B4CD61-E4A1-414D-8494-2AA4CC93C8E4}">
      <dgm:prSet/>
      <dgm:spPr/>
      <dgm:t>
        <a:bodyPr/>
        <a:lstStyle/>
        <a:p>
          <a:endParaRPr lang="de-DE"/>
        </a:p>
      </dgm:t>
    </dgm:pt>
    <dgm:pt modelId="{80ED2D47-C5D4-4EF8-A583-5F666492F55F}">
      <dgm:prSet phldrT="[Text]"/>
      <dgm:spPr>
        <a:solidFill>
          <a:schemeClr val="accent1">
            <a:lumMod val="40000"/>
            <a:lumOff val="60000"/>
          </a:schemeClr>
        </a:solidFill>
      </dgm:spPr>
      <dgm:t>
        <a:bodyPr/>
        <a:lstStyle/>
        <a:p>
          <a:r>
            <a:rPr lang="de-DE" dirty="0"/>
            <a:t>4. Proaktiv mit Risikopatienten Kontakt aufnehmen</a:t>
          </a:r>
          <a:endParaRPr lang="en-US" dirty="0"/>
        </a:p>
      </dgm:t>
    </dgm:pt>
    <dgm:pt modelId="{343DDA2A-1DC9-4FC5-BC38-96A71BC809DA}" type="parTrans" cxnId="{54F91CC4-52FE-460C-BD17-FB4D4F49C752}">
      <dgm:prSet/>
      <dgm:spPr/>
      <dgm:t>
        <a:bodyPr/>
        <a:lstStyle/>
        <a:p>
          <a:endParaRPr lang="de-DE"/>
        </a:p>
      </dgm:t>
    </dgm:pt>
    <dgm:pt modelId="{A5F93CC9-1D88-481E-B42D-DC88119D5400}" type="sibTrans" cxnId="{54F91CC4-52FE-460C-BD17-FB4D4F49C752}">
      <dgm:prSet/>
      <dgm:spPr/>
      <dgm:t>
        <a:bodyPr/>
        <a:lstStyle/>
        <a:p>
          <a:endParaRPr lang="de-DE"/>
        </a:p>
      </dgm:t>
    </dgm:pt>
    <dgm:pt modelId="{B171752F-BBC0-47CE-AF0D-42D8C3352C7B}" type="pres">
      <dgm:prSet presAssocID="{BD3AFFA8-9F60-4DAD-B150-DA04B8C914FF}" presName="diagram" presStyleCnt="0">
        <dgm:presLayoutVars>
          <dgm:chMax val="1"/>
          <dgm:dir/>
          <dgm:animLvl val="ctr"/>
          <dgm:resizeHandles val="exact"/>
        </dgm:presLayoutVars>
      </dgm:prSet>
      <dgm:spPr/>
    </dgm:pt>
    <dgm:pt modelId="{6579F328-BE23-4FF5-B8D6-4697C3F55BA1}" type="pres">
      <dgm:prSet presAssocID="{BD3AFFA8-9F60-4DAD-B150-DA04B8C914FF}" presName="matrix" presStyleCnt="0"/>
      <dgm:spPr/>
    </dgm:pt>
    <dgm:pt modelId="{A68E5BF1-3401-494A-AF42-7E9B7CE9F617}" type="pres">
      <dgm:prSet presAssocID="{BD3AFFA8-9F60-4DAD-B150-DA04B8C914FF}" presName="tile1" presStyleLbl="node1" presStyleIdx="0" presStyleCnt="4"/>
      <dgm:spPr/>
    </dgm:pt>
    <dgm:pt modelId="{267F73CF-B6DE-45DE-AFF3-AAE6F6C9CFE3}" type="pres">
      <dgm:prSet presAssocID="{BD3AFFA8-9F60-4DAD-B150-DA04B8C914FF}" presName="tile1text" presStyleLbl="node1" presStyleIdx="0" presStyleCnt="4">
        <dgm:presLayoutVars>
          <dgm:chMax val="0"/>
          <dgm:chPref val="0"/>
          <dgm:bulletEnabled val="1"/>
        </dgm:presLayoutVars>
      </dgm:prSet>
      <dgm:spPr/>
    </dgm:pt>
    <dgm:pt modelId="{C5219E9E-C7BD-4B53-A40A-282A87D6953A}" type="pres">
      <dgm:prSet presAssocID="{BD3AFFA8-9F60-4DAD-B150-DA04B8C914FF}" presName="tile2" presStyleLbl="node1" presStyleIdx="1" presStyleCnt="4" custLinFactNeighborX="-676" custLinFactNeighborY="-3175"/>
      <dgm:spPr/>
    </dgm:pt>
    <dgm:pt modelId="{919206D4-F18B-4FC2-8177-C7A267FC177F}" type="pres">
      <dgm:prSet presAssocID="{BD3AFFA8-9F60-4DAD-B150-DA04B8C914FF}" presName="tile2text" presStyleLbl="node1" presStyleIdx="1" presStyleCnt="4">
        <dgm:presLayoutVars>
          <dgm:chMax val="0"/>
          <dgm:chPref val="0"/>
          <dgm:bulletEnabled val="1"/>
        </dgm:presLayoutVars>
      </dgm:prSet>
      <dgm:spPr/>
    </dgm:pt>
    <dgm:pt modelId="{6A3C0B06-1D46-4DEB-A3E9-220BC5248C5A}" type="pres">
      <dgm:prSet presAssocID="{BD3AFFA8-9F60-4DAD-B150-DA04B8C914FF}" presName="tile3" presStyleLbl="node1" presStyleIdx="2" presStyleCnt="4"/>
      <dgm:spPr/>
    </dgm:pt>
    <dgm:pt modelId="{A6643A2D-E872-45C1-A866-AFC71ACD8119}" type="pres">
      <dgm:prSet presAssocID="{BD3AFFA8-9F60-4DAD-B150-DA04B8C914FF}" presName="tile3text" presStyleLbl="node1" presStyleIdx="2" presStyleCnt="4">
        <dgm:presLayoutVars>
          <dgm:chMax val="0"/>
          <dgm:chPref val="0"/>
          <dgm:bulletEnabled val="1"/>
        </dgm:presLayoutVars>
      </dgm:prSet>
      <dgm:spPr/>
    </dgm:pt>
    <dgm:pt modelId="{FCA8BF66-2E5E-4671-9D61-7B893E07E031}" type="pres">
      <dgm:prSet presAssocID="{BD3AFFA8-9F60-4DAD-B150-DA04B8C914FF}" presName="tile4" presStyleLbl="node1" presStyleIdx="3" presStyleCnt="4"/>
      <dgm:spPr/>
    </dgm:pt>
    <dgm:pt modelId="{3033F768-B976-4F02-B74A-C0E5FF065ABD}" type="pres">
      <dgm:prSet presAssocID="{BD3AFFA8-9F60-4DAD-B150-DA04B8C914FF}" presName="tile4text" presStyleLbl="node1" presStyleIdx="3" presStyleCnt="4">
        <dgm:presLayoutVars>
          <dgm:chMax val="0"/>
          <dgm:chPref val="0"/>
          <dgm:bulletEnabled val="1"/>
        </dgm:presLayoutVars>
      </dgm:prSet>
      <dgm:spPr/>
    </dgm:pt>
    <dgm:pt modelId="{0529FF51-EE84-47F1-8B60-21A9C8F51D93}" type="pres">
      <dgm:prSet presAssocID="{BD3AFFA8-9F60-4DAD-B150-DA04B8C914FF}" presName="centerTile" presStyleLbl="fgShp" presStyleIdx="0" presStyleCnt="1">
        <dgm:presLayoutVars>
          <dgm:chMax val="0"/>
          <dgm:chPref val="0"/>
        </dgm:presLayoutVars>
      </dgm:prSet>
      <dgm:spPr/>
    </dgm:pt>
  </dgm:ptLst>
  <dgm:cxnLst>
    <dgm:cxn modelId="{5B0C3A20-4469-437E-BF00-6E9B8B78A77C}" type="presOf" srcId="{24C96195-179A-4DE6-AA9E-AFA9C30B035C}" destId="{6A3C0B06-1D46-4DEB-A3E9-220BC5248C5A}" srcOrd="0" destOrd="0" presId="urn:microsoft.com/office/officeart/2005/8/layout/matrix1"/>
    <dgm:cxn modelId="{F9678A21-A882-4C1C-85E4-15C04DDB0FFF}" srcId="{BD3AFFA8-9F60-4DAD-B150-DA04B8C914FF}" destId="{25CEF546-2536-4923-BA41-446253E1C8B4}" srcOrd="0" destOrd="0" parTransId="{615BF246-5CD1-4926-B511-30E1F9EC6163}" sibTransId="{898B48B1-6579-4C20-A2C1-9B6173EE432D}"/>
    <dgm:cxn modelId="{21384842-9495-4FAA-93CA-1268A6401B28}" type="presOf" srcId="{BD3AFFA8-9F60-4DAD-B150-DA04B8C914FF}" destId="{B171752F-BBC0-47CE-AF0D-42D8C3352C7B}" srcOrd="0" destOrd="0" presId="urn:microsoft.com/office/officeart/2005/8/layout/matrix1"/>
    <dgm:cxn modelId="{0841C75D-1935-4D75-BBA3-6F153B8880BB}" type="presOf" srcId="{726D1502-FD6D-4C48-B208-729A3C32D417}" destId="{267F73CF-B6DE-45DE-AFF3-AAE6F6C9CFE3}" srcOrd="1" destOrd="0" presId="urn:microsoft.com/office/officeart/2005/8/layout/matrix1"/>
    <dgm:cxn modelId="{15B4CD61-E4A1-414D-8494-2AA4CC93C8E4}" srcId="{25CEF546-2536-4923-BA41-446253E1C8B4}" destId="{24C96195-179A-4DE6-AA9E-AFA9C30B035C}" srcOrd="2" destOrd="0" parTransId="{182EF521-0DEB-41C3-BBF8-EB4A9BF2D5CF}" sibTransId="{80A98265-9287-4260-B358-71B65C5D8C0F}"/>
    <dgm:cxn modelId="{4FB13B71-A12A-4319-A422-AD787FF62B5A}" type="presOf" srcId="{25CEF546-2536-4923-BA41-446253E1C8B4}" destId="{0529FF51-EE84-47F1-8B60-21A9C8F51D93}" srcOrd="0" destOrd="0" presId="urn:microsoft.com/office/officeart/2005/8/layout/matrix1"/>
    <dgm:cxn modelId="{A1B0067C-F1BB-4BD9-8EDC-AD5D322ABAF8}" srcId="{25CEF546-2536-4923-BA41-446253E1C8B4}" destId="{DDF4D66F-0324-48D2-A4AC-E88769668F77}" srcOrd="1" destOrd="0" parTransId="{EB418E7A-D0AC-4503-B045-58A97687DC61}" sibTransId="{801AD8F7-CE81-4094-BFF7-CE35669C43A9}"/>
    <dgm:cxn modelId="{B85EDB8D-6FE3-4AF1-9042-A7694E95A2F5}" type="presOf" srcId="{80ED2D47-C5D4-4EF8-A583-5F666492F55F}" destId="{FCA8BF66-2E5E-4671-9D61-7B893E07E031}" srcOrd="0" destOrd="0" presId="urn:microsoft.com/office/officeart/2005/8/layout/matrix1"/>
    <dgm:cxn modelId="{2CB33BAE-5BFB-4F59-9B67-575F4EC26C99}" type="presOf" srcId="{80ED2D47-C5D4-4EF8-A583-5F666492F55F}" destId="{3033F768-B976-4F02-B74A-C0E5FF065ABD}" srcOrd="1" destOrd="0" presId="urn:microsoft.com/office/officeart/2005/8/layout/matrix1"/>
    <dgm:cxn modelId="{54F91CC4-52FE-460C-BD17-FB4D4F49C752}" srcId="{25CEF546-2536-4923-BA41-446253E1C8B4}" destId="{80ED2D47-C5D4-4EF8-A583-5F666492F55F}" srcOrd="3" destOrd="0" parTransId="{343DDA2A-1DC9-4FC5-BC38-96A71BC809DA}" sibTransId="{A5F93CC9-1D88-481E-B42D-DC88119D5400}"/>
    <dgm:cxn modelId="{452333C5-5AFF-4B1C-A15A-448ABC670C60}" srcId="{25CEF546-2536-4923-BA41-446253E1C8B4}" destId="{726D1502-FD6D-4C48-B208-729A3C32D417}" srcOrd="0" destOrd="0" parTransId="{7D56AA75-E1E6-4852-9AEC-7E9735BA2C2C}" sibTransId="{A2722AF7-1A7D-4305-8737-29858A266A9C}"/>
    <dgm:cxn modelId="{6E0C39C8-F83F-409E-A5D1-E575BDEA7BCD}" type="presOf" srcId="{726D1502-FD6D-4C48-B208-729A3C32D417}" destId="{A68E5BF1-3401-494A-AF42-7E9B7CE9F617}" srcOrd="0" destOrd="0" presId="urn:microsoft.com/office/officeart/2005/8/layout/matrix1"/>
    <dgm:cxn modelId="{4CB0ABD9-A2FD-4BC7-8877-2AC372F3634E}" type="presOf" srcId="{DDF4D66F-0324-48D2-A4AC-E88769668F77}" destId="{C5219E9E-C7BD-4B53-A40A-282A87D6953A}" srcOrd="0" destOrd="0" presId="urn:microsoft.com/office/officeart/2005/8/layout/matrix1"/>
    <dgm:cxn modelId="{2B3861E6-2416-41BE-BF6C-6923E90077E1}" type="presOf" srcId="{24C96195-179A-4DE6-AA9E-AFA9C30B035C}" destId="{A6643A2D-E872-45C1-A866-AFC71ACD8119}" srcOrd="1" destOrd="0" presId="urn:microsoft.com/office/officeart/2005/8/layout/matrix1"/>
    <dgm:cxn modelId="{648044F2-F863-4936-BB41-DF2F236CCF8C}" type="presOf" srcId="{DDF4D66F-0324-48D2-A4AC-E88769668F77}" destId="{919206D4-F18B-4FC2-8177-C7A267FC177F}" srcOrd="1" destOrd="0" presId="urn:microsoft.com/office/officeart/2005/8/layout/matrix1"/>
    <dgm:cxn modelId="{B7FAB97D-F33D-4445-BD65-DB4D3B2F9322}" type="presParOf" srcId="{B171752F-BBC0-47CE-AF0D-42D8C3352C7B}" destId="{6579F328-BE23-4FF5-B8D6-4697C3F55BA1}" srcOrd="0" destOrd="0" presId="urn:microsoft.com/office/officeart/2005/8/layout/matrix1"/>
    <dgm:cxn modelId="{919D2769-2723-4095-8ECC-2D9309980013}" type="presParOf" srcId="{6579F328-BE23-4FF5-B8D6-4697C3F55BA1}" destId="{A68E5BF1-3401-494A-AF42-7E9B7CE9F617}" srcOrd="0" destOrd="0" presId="urn:microsoft.com/office/officeart/2005/8/layout/matrix1"/>
    <dgm:cxn modelId="{80148F9E-1F51-41C8-9CB3-A95E44094760}" type="presParOf" srcId="{6579F328-BE23-4FF5-B8D6-4697C3F55BA1}" destId="{267F73CF-B6DE-45DE-AFF3-AAE6F6C9CFE3}" srcOrd="1" destOrd="0" presId="urn:microsoft.com/office/officeart/2005/8/layout/matrix1"/>
    <dgm:cxn modelId="{1AC7479A-8F97-4F90-BB98-0978D409463A}" type="presParOf" srcId="{6579F328-BE23-4FF5-B8D6-4697C3F55BA1}" destId="{C5219E9E-C7BD-4B53-A40A-282A87D6953A}" srcOrd="2" destOrd="0" presId="urn:microsoft.com/office/officeart/2005/8/layout/matrix1"/>
    <dgm:cxn modelId="{517CE062-1987-4C4F-A5EC-CE69877C706C}" type="presParOf" srcId="{6579F328-BE23-4FF5-B8D6-4697C3F55BA1}" destId="{919206D4-F18B-4FC2-8177-C7A267FC177F}" srcOrd="3" destOrd="0" presId="urn:microsoft.com/office/officeart/2005/8/layout/matrix1"/>
    <dgm:cxn modelId="{04F93C0D-5AFE-4052-9DA8-213237F04D8F}" type="presParOf" srcId="{6579F328-BE23-4FF5-B8D6-4697C3F55BA1}" destId="{6A3C0B06-1D46-4DEB-A3E9-220BC5248C5A}" srcOrd="4" destOrd="0" presId="urn:microsoft.com/office/officeart/2005/8/layout/matrix1"/>
    <dgm:cxn modelId="{F71D350D-2644-4CD6-A66F-86F66C7438D7}" type="presParOf" srcId="{6579F328-BE23-4FF5-B8D6-4697C3F55BA1}" destId="{A6643A2D-E872-45C1-A866-AFC71ACD8119}" srcOrd="5" destOrd="0" presId="urn:microsoft.com/office/officeart/2005/8/layout/matrix1"/>
    <dgm:cxn modelId="{3BEA76E5-ECCC-42CF-B3F7-F25D7B0D10C7}" type="presParOf" srcId="{6579F328-BE23-4FF5-B8D6-4697C3F55BA1}" destId="{FCA8BF66-2E5E-4671-9D61-7B893E07E031}" srcOrd="6" destOrd="0" presId="urn:microsoft.com/office/officeart/2005/8/layout/matrix1"/>
    <dgm:cxn modelId="{E8100BCB-6C43-4133-8EC4-87C1BCA962E3}" type="presParOf" srcId="{6579F328-BE23-4FF5-B8D6-4697C3F55BA1}" destId="{3033F768-B976-4F02-B74A-C0E5FF065ABD}" srcOrd="7" destOrd="0" presId="urn:microsoft.com/office/officeart/2005/8/layout/matrix1"/>
    <dgm:cxn modelId="{73E3F66C-75F1-4420-9614-842DD71796B3}" type="presParOf" srcId="{B171752F-BBC0-47CE-AF0D-42D8C3352C7B}" destId="{0529FF51-EE84-47F1-8B60-21A9C8F51D9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E5BF1-3401-494A-AF42-7E9B7CE9F617}">
      <dsp:nvSpPr>
        <dsp:cNvPr id="0" name=""/>
        <dsp:cNvSpPr/>
      </dsp:nvSpPr>
      <dsp:spPr>
        <a:xfrm rot="16200000">
          <a:off x="750821" y="-750821"/>
          <a:ext cx="2268252" cy="3769894"/>
        </a:xfrm>
        <a:prstGeom prst="round1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kern="1200" dirty="0"/>
            <a:t>1. Risiken und Präventionsstrategien kommunizieren</a:t>
          </a:r>
          <a:endParaRPr lang="en-US" sz="2900" kern="1200" dirty="0"/>
        </a:p>
      </dsp:txBody>
      <dsp:txXfrm rot="5400000">
        <a:off x="0" y="0"/>
        <a:ext cx="3769894" cy="1701189"/>
      </dsp:txXfrm>
    </dsp:sp>
    <dsp:sp modelId="{C5219E9E-C7BD-4B53-A40A-282A87D6953A}">
      <dsp:nvSpPr>
        <dsp:cNvPr id="0" name=""/>
        <dsp:cNvSpPr/>
      </dsp:nvSpPr>
      <dsp:spPr>
        <a:xfrm>
          <a:off x="3744409" y="0"/>
          <a:ext cx="3769894" cy="2268252"/>
        </a:xfrm>
        <a:prstGeom prst="round1Rect">
          <a:avLst/>
        </a:prstGeom>
        <a:solidFill>
          <a:schemeClr val="accent1"/>
        </a:solidFill>
        <a:ln w="19050" cap="flat" cmpd="sng" algn="ctr">
          <a:solidFill>
            <a:schemeClr val="lt1">
              <a:hueOff val="0"/>
              <a:satOff val="0"/>
              <a:lumOff val="0"/>
              <a:alphaOff val="0"/>
            </a:scheme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kern="1200" dirty="0"/>
            <a:t>2. Praxis-</a:t>
          </a:r>
          <a:r>
            <a:rPr lang="de-DE" sz="2900" kern="1200" baseline="0" dirty="0"/>
            <a:t> und Behandlungsabläufe anpassen</a:t>
          </a:r>
          <a:endParaRPr lang="en-US" sz="2900" kern="1200" dirty="0"/>
        </a:p>
      </dsp:txBody>
      <dsp:txXfrm>
        <a:off x="3744409" y="0"/>
        <a:ext cx="3769894" cy="1701189"/>
      </dsp:txXfrm>
    </dsp:sp>
    <dsp:sp modelId="{6A3C0B06-1D46-4DEB-A3E9-220BC5248C5A}">
      <dsp:nvSpPr>
        <dsp:cNvPr id="0" name=""/>
        <dsp:cNvSpPr/>
      </dsp:nvSpPr>
      <dsp:spPr>
        <a:xfrm rot="10800000">
          <a:off x="0" y="2268252"/>
          <a:ext cx="3769894" cy="2268252"/>
        </a:xfrm>
        <a:prstGeom prst="round1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kern="1200" dirty="0"/>
            <a:t>3. Medikamente anpassen</a:t>
          </a:r>
          <a:endParaRPr lang="en-US" sz="2900" kern="1200" dirty="0"/>
        </a:p>
      </dsp:txBody>
      <dsp:txXfrm rot="10800000">
        <a:off x="0" y="2835314"/>
        <a:ext cx="3769894" cy="1701189"/>
      </dsp:txXfrm>
    </dsp:sp>
    <dsp:sp modelId="{FCA8BF66-2E5E-4671-9D61-7B893E07E031}">
      <dsp:nvSpPr>
        <dsp:cNvPr id="0" name=""/>
        <dsp:cNvSpPr/>
      </dsp:nvSpPr>
      <dsp:spPr>
        <a:xfrm rot="5400000">
          <a:off x="4520715" y="1517431"/>
          <a:ext cx="2268252" cy="3769894"/>
        </a:xfrm>
        <a:prstGeom prst="round1Rect">
          <a:avLst/>
        </a:prstGeom>
        <a:solidFill>
          <a:schemeClr val="accent1">
            <a:lumMod val="40000"/>
            <a:lumOff val="60000"/>
          </a:schemeClr>
        </a:solidFill>
        <a:ln w="19050" cap="flat" cmpd="sng" algn="ctr">
          <a:solidFill>
            <a:schemeClr val="lt1">
              <a:hueOff val="0"/>
              <a:satOff val="0"/>
              <a:lumOff val="0"/>
              <a:alphaOff val="0"/>
            </a:scheme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kern="1200" dirty="0"/>
            <a:t>4. Proaktiv mit Risikopatienten Kontakt aufnehmen</a:t>
          </a:r>
          <a:endParaRPr lang="en-US" sz="2900" kern="1200" dirty="0"/>
        </a:p>
      </dsp:txBody>
      <dsp:txXfrm rot="-5400000">
        <a:off x="3769894" y="2835314"/>
        <a:ext cx="3769894" cy="1701189"/>
      </dsp:txXfrm>
    </dsp:sp>
    <dsp:sp modelId="{0529FF51-EE84-47F1-8B60-21A9C8F51D93}">
      <dsp:nvSpPr>
        <dsp:cNvPr id="0" name=""/>
        <dsp:cNvSpPr/>
      </dsp:nvSpPr>
      <dsp:spPr>
        <a:xfrm>
          <a:off x="2638925" y="1701189"/>
          <a:ext cx="2261936" cy="1134126"/>
        </a:xfrm>
        <a:prstGeom prst="roundRect">
          <a:avLst/>
        </a:prstGeom>
        <a:solidFill>
          <a:schemeClr val="accent1">
            <a:tint val="55000"/>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dirty="0"/>
            <a:t>Hitze</a:t>
          </a:r>
          <a:endParaRPr lang="en-US" sz="2900" kern="1200" dirty="0"/>
        </a:p>
      </dsp:txBody>
      <dsp:txXfrm>
        <a:off x="2694288" y="1756552"/>
        <a:ext cx="2151210" cy="10234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5"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44798383-389D-0740-8DFB-9DE109556D55}" type="datetimeFigureOut">
              <a:rPr lang="en-US"/>
              <a:t>5/27/20</a:t>
            </a:fld>
            <a:endParaRPr lang="de-DE"/>
          </a:p>
        </p:txBody>
      </p:sp>
      <p:sp>
        <p:nvSpPr>
          <p:cNvPr id="6"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7"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8"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9"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E2E160-85B0-C74E-A796-004F0D0A27F4}" type="slidenum">
              <a:rPr/>
              <a:t>‹#›</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a:defRPr/>
            </a:pPr>
            <a:fld id="{F8E2E160-85B0-C74E-A796-004F0D0A27F4}" type="slidenum">
              <a:rPr lang="de-DE"/>
              <a:t>1</a:t>
            </a:fld>
            <a:endParaRPr lang="de-DE"/>
          </a:p>
        </p:txBody>
      </p:sp>
    </p:spTree>
    <p:extLst>
      <p:ext uri="{BB962C8B-B14F-4D97-AF65-F5344CB8AC3E}">
        <p14:creationId xmlns:p14="http://schemas.microsoft.com/office/powerpoint/2010/main" val="395655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Wie</a:t>
            </a:r>
            <a:r>
              <a:rPr lang="en-US" dirty="0"/>
              <a:t> </a:t>
            </a:r>
            <a:r>
              <a:rPr lang="en-US" dirty="0" err="1"/>
              <a:t>kommen</a:t>
            </a:r>
            <a:r>
              <a:rPr lang="en-US" dirty="0"/>
              <a:t> </a:t>
            </a:r>
            <a:r>
              <a:rPr lang="en-US" dirty="0" err="1"/>
              <a:t>wir</a:t>
            </a:r>
            <a:r>
              <a:rPr lang="en-US" dirty="0"/>
              <a:t> </a:t>
            </a:r>
            <a:r>
              <a:rPr lang="en-US" dirty="0" err="1"/>
              <a:t>dorthin</a:t>
            </a:r>
            <a:r>
              <a:rPr lang="en-US" dirty="0"/>
              <a:t>? </a:t>
            </a:r>
          </a:p>
          <a:p>
            <a:r>
              <a:rPr lang="en-US" baseline="0" dirty="0" err="1"/>
              <a:t>Noch</a:t>
            </a:r>
            <a:r>
              <a:rPr lang="en-US" baseline="0" dirty="0"/>
              <a:t> </a:t>
            </a:r>
            <a:r>
              <a:rPr lang="en-US" baseline="0" dirty="0" err="1"/>
              <a:t>viele</a:t>
            </a:r>
            <a:r>
              <a:rPr lang="en-US" baseline="0" dirty="0"/>
              <a:t> </a:t>
            </a:r>
            <a:r>
              <a:rPr lang="en-US" baseline="0" dirty="0" err="1"/>
              <a:t>offene</a:t>
            </a:r>
            <a:r>
              <a:rPr lang="en-US" baseline="0" dirty="0"/>
              <a:t> </a:t>
            </a:r>
            <a:r>
              <a:rPr lang="en-US" baseline="0" dirty="0" err="1"/>
              <a:t>Fragen</a:t>
            </a:r>
            <a:r>
              <a:rPr lang="en-US" baseline="0" dirty="0"/>
              <a:t>, </a:t>
            </a:r>
            <a:r>
              <a:rPr lang="en-US" baseline="0" dirty="0" err="1"/>
              <a:t>aber</a:t>
            </a:r>
            <a:r>
              <a:rPr lang="en-US" baseline="0" dirty="0"/>
              <a:t> </a:t>
            </a:r>
            <a:r>
              <a:rPr lang="en-US" baseline="0" dirty="0" err="1"/>
              <a:t>auch</a:t>
            </a:r>
            <a:r>
              <a:rPr lang="en-US" baseline="0" dirty="0"/>
              <a:t> </a:t>
            </a:r>
            <a:r>
              <a:rPr lang="en-US" baseline="0" dirty="0" err="1"/>
              <a:t>viele</a:t>
            </a:r>
            <a:r>
              <a:rPr lang="en-US" baseline="0" dirty="0"/>
              <a:t> </a:t>
            </a:r>
            <a:r>
              <a:rPr lang="en-US" baseline="0" dirty="0" err="1"/>
              <a:t>Antworten</a:t>
            </a:r>
            <a:r>
              <a:rPr lang="en-US" baseline="0" dirty="0"/>
              <a:t>. </a:t>
            </a:r>
            <a:r>
              <a:rPr lang="en-US" baseline="0" dirty="0" err="1"/>
              <a:t>Vielfältige</a:t>
            </a:r>
            <a:r>
              <a:rPr lang="en-US" baseline="0" dirty="0"/>
              <a:t> </a:t>
            </a:r>
            <a:r>
              <a:rPr lang="en-US" baseline="0" dirty="0" err="1"/>
              <a:t>Emissionsquellen</a:t>
            </a:r>
            <a:r>
              <a:rPr lang="en-US" baseline="0" dirty="0"/>
              <a:t> </a:t>
            </a:r>
            <a:r>
              <a:rPr lang="en-US" baseline="0" dirty="0">
                <a:sym typeface="Wingdings"/>
              </a:rPr>
              <a:t> </a:t>
            </a:r>
            <a:r>
              <a:rPr lang="en-US" baseline="0" dirty="0" err="1">
                <a:sym typeface="Wingdings"/>
              </a:rPr>
              <a:t>vielfältige</a:t>
            </a:r>
            <a:r>
              <a:rPr lang="en-US" baseline="0" dirty="0">
                <a:sym typeface="Wingdings"/>
              </a:rPr>
              <a:t> </a:t>
            </a:r>
            <a:r>
              <a:rPr lang="en-US" baseline="0" dirty="0" err="1">
                <a:sym typeface="Wingdings"/>
              </a:rPr>
              <a:t>Lösungsansätze</a:t>
            </a:r>
            <a:r>
              <a:rPr lang="en-US" baseline="0" dirty="0">
                <a:sym typeface="Wingdings"/>
              </a:rPr>
              <a:t> </a:t>
            </a:r>
          </a:p>
          <a:p>
            <a:endParaRPr lang="en-US" baseline="0" dirty="0"/>
          </a:p>
          <a:p>
            <a:pPr marL="171450" indent="-171450">
              <a:buFontTx/>
              <a:buChar char="-"/>
            </a:pPr>
            <a:r>
              <a:rPr lang="en-US" b="1" baseline="0" dirty="0"/>
              <a:t>KLIK green und BUND </a:t>
            </a:r>
            <a:r>
              <a:rPr lang="en-US" b="1" baseline="0" dirty="0" err="1"/>
              <a:t>Gütesiegel</a:t>
            </a:r>
            <a:r>
              <a:rPr lang="en-US" b="1" baseline="0" dirty="0"/>
              <a:t> </a:t>
            </a:r>
            <a:r>
              <a:rPr lang="en-US" b="1" baseline="0" dirty="0" err="1"/>
              <a:t>Energie</a:t>
            </a:r>
            <a:r>
              <a:rPr lang="en-US" b="1" baseline="0" dirty="0"/>
              <a:t> </a:t>
            </a:r>
            <a:r>
              <a:rPr lang="en-US" b="1" baseline="0" dirty="0" err="1"/>
              <a:t>sparendes</a:t>
            </a:r>
            <a:r>
              <a:rPr lang="en-US" b="1" baseline="0" dirty="0"/>
              <a:t> </a:t>
            </a:r>
            <a:r>
              <a:rPr lang="en-US" b="1" baseline="0" dirty="0" err="1"/>
              <a:t>Krankenhaus</a:t>
            </a:r>
            <a:r>
              <a:rPr lang="en-US" b="1" baseline="0" dirty="0"/>
              <a:t> </a:t>
            </a:r>
            <a:r>
              <a:rPr lang="en-US" baseline="0" dirty="0"/>
              <a:t>&gt;&gt; </a:t>
            </a:r>
            <a:r>
              <a:rPr lang="en-US" baseline="0" dirty="0" err="1"/>
              <a:t>Energie</a:t>
            </a:r>
            <a:r>
              <a:rPr lang="en-US" baseline="0" dirty="0"/>
              <a:t> </a:t>
            </a:r>
            <a:r>
              <a:rPr lang="en-US" baseline="0" dirty="0" err="1"/>
              <a:t>sparen</a:t>
            </a:r>
            <a:endParaRPr lang="en-US" baseline="0" dirty="0"/>
          </a:p>
          <a:p>
            <a:pPr marL="171450" indent="-171450">
              <a:buFontTx/>
              <a:buChar char="-"/>
            </a:pPr>
            <a:r>
              <a:rPr lang="en-US" b="1" baseline="0" dirty="0"/>
              <a:t>Klug </a:t>
            </a:r>
            <a:r>
              <a:rPr lang="en-US" b="1" baseline="0" dirty="0" err="1"/>
              <a:t>entscheiden</a:t>
            </a:r>
            <a:r>
              <a:rPr lang="en-US" baseline="0" dirty="0"/>
              <a:t>: </a:t>
            </a:r>
            <a:r>
              <a:rPr lang="en-US" baseline="0" dirty="0" err="1"/>
              <a:t>Vermeidung</a:t>
            </a:r>
            <a:r>
              <a:rPr lang="en-US" baseline="0" dirty="0"/>
              <a:t> von </a:t>
            </a:r>
            <a:r>
              <a:rPr lang="en-US" baseline="0" dirty="0" err="1"/>
              <a:t>Übertherapie</a:t>
            </a:r>
            <a:r>
              <a:rPr lang="en-US" baseline="0" dirty="0"/>
              <a:t> hat </a:t>
            </a:r>
            <a:r>
              <a:rPr lang="en-US" baseline="0" dirty="0" err="1"/>
              <a:t>nicht</a:t>
            </a:r>
            <a:r>
              <a:rPr lang="en-US" baseline="0" dirty="0"/>
              <a:t> </a:t>
            </a:r>
            <a:r>
              <a:rPr lang="en-US" baseline="0" dirty="0" err="1"/>
              <a:t>nur</a:t>
            </a:r>
            <a:r>
              <a:rPr lang="en-US" baseline="0" dirty="0"/>
              <a:t> </a:t>
            </a:r>
            <a:r>
              <a:rPr lang="en-US" baseline="0" dirty="0" err="1"/>
              <a:t>gesundheitlichen</a:t>
            </a:r>
            <a:r>
              <a:rPr lang="en-US" baseline="0" dirty="0"/>
              <a:t> </a:t>
            </a:r>
            <a:r>
              <a:rPr lang="en-US" baseline="0" dirty="0" err="1"/>
              <a:t>Vorteil</a:t>
            </a:r>
            <a:r>
              <a:rPr lang="en-US" baseline="0" dirty="0"/>
              <a:t>, </a:t>
            </a:r>
            <a:r>
              <a:rPr lang="en-US" baseline="0" dirty="0" err="1"/>
              <a:t>sondern</a:t>
            </a:r>
            <a:r>
              <a:rPr lang="en-US" baseline="0" dirty="0"/>
              <a:t> </a:t>
            </a:r>
            <a:r>
              <a:rPr lang="en-US" baseline="0" dirty="0" err="1"/>
              <a:t>schont</a:t>
            </a:r>
            <a:r>
              <a:rPr lang="en-US" baseline="0" dirty="0"/>
              <a:t> </a:t>
            </a:r>
            <a:r>
              <a:rPr lang="en-US" baseline="0" dirty="0" err="1"/>
              <a:t>auch</a:t>
            </a:r>
            <a:r>
              <a:rPr lang="en-US" baseline="0" dirty="0"/>
              <a:t> das </a:t>
            </a:r>
            <a:r>
              <a:rPr lang="en-US" baseline="0" dirty="0" err="1"/>
              <a:t>Klima</a:t>
            </a:r>
            <a:endParaRPr lang="en-US"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1" dirty="0"/>
              <a:t>HCWH</a:t>
            </a:r>
            <a:r>
              <a:rPr lang="en-US" dirty="0"/>
              <a:t>: </a:t>
            </a:r>
            <a:r>
              <a:rPr lang="en-US" dirty="0" err="1"/>
              <a:t>sehr</a:t>
            </a:r>
            <a:r>
              <a:rPr lang="en-US" baseline="0" dirty="0"/>
              <a:t> </a:t>
            </a:r>
            <a:r>
              <a:rPr lang="en-US" baseline="0" dirty="0" err="1"/>
              <a:t>aktiv</a:t>
            </a:r>
            <a:r>
              <a:rPr lang="en-US" baseline="0" dirty="0"/>
              <a:t> in </a:t>
            </a:r>
            <a:r>
              <a:rPr lang="en-US" baseline="0" dirty="0" err="1"/>
              <a:t>diesem</a:t>
            </a:r>
            <a:r>
              <a:rPr lang="en-US" baseline="0" dirty="0"/>
              <a:t> Feld, </a:t>
            </a:r>
            <a:r>
              <a:rPr lang="en-US" baseline="0" dirty="0" err="1"/>
              <a:t>zeigt</a:t>
            </a:r>
            <a:r>
              <a:rPr lang="en-US" baseline="0" dirty="0"/>
              <a:t> Best practice </a:t>
            </a:r>
            <a:r>
              <a:rPr lang="en-US" baseline="0" dirty="0" err="1"/>
              <a:t>Beispiele</a:t>
            </a:r>
            <a:r>
              <a:rPr lang="en-US" baseline="0" dirty="0"/>
              <a:t> </a:t>
            </a:r>
            <a:r>
              <a:rPr lang="en-US" baseline="0" dirty="0" err="1"/>
              <a:t>zur</a:t>
            </a:r>
            <a:r>
              <a:rPr lang="en-US" baseline="0" dirty="0"/>
              <a:t> </a:t>
            </a:r>
            <a:r>
              <a:rPr lang="en-US" baseline="0" dirty="0" err="1"/>
              <a:t>Reduktion</a:t>
            </a:r>
            <a:r>
              <a:rPr lang="en-US" baseline="0" dirty="0"/>
              <a:t> von </a:t>
            </a:r>
            <a:r>
              <a:rPr lang="en-US" baseline="0" dirty="0" err="1"/>
              <a:t>Emissionen</a:t>
            </a:r>
            <a:r>
              <a:rPr lang="en-US" baseline="0" dirty="0"/>
              <a:t> </a:t>
            </a:r>
            <a:r>
              <a:rPr lang="en-US" baseline="0" dirty="0" err="1"/>
              <a:t>durch</a:t>
            </a:r>
            <a:r>
              <a:rPr lang="en-US" baseline="0" dirty="0"/>
              <a:t> </a:t>
            </a:r>
            <a:r>
              <a:rPr lang="en-US" baseline="0" dirty="0" err="1"/>
              <a:t>medizinische</a:t>
            </a:r>
            <a:r>
              <a:rPr lang="en-US" baseline="0" dirty="0"/>
              <a:t> </a:t>
            </a:r>
            <a:r>
              <a:rPr lang="en-US" baseline="0" dirty="0" err="1"/>
              <a:t>Verbauchsmaterialien</a:t>
            </a:r>
            <a:r>
              <a:rPr lang="en-US" baseline="0" dirty="0"/>
              <a:t> </a:t>
            </a:r>
          </a:p>
          <a:p>
            <a:pPr marL="171450" indent="-171450">
              <a:buFontTx/>
              <a:buChar char="-"/>
            </a:pPr>
            <a:r>
              <a:rPr lang="en-US" b="1" baseline="0" dirty="0" err="1"/>
              <a:t>Planeatary</a:t>
            </a:r>
            <a:r>
              <a:rPr lang="en-US" b="1" baseline="0" dirty="0"/>
              <a:t> health diet </a:t>
            </a:r>
            <a:r>
              <a:rPr lang="en-US" baseline="0" dirty="0" err="1"/>
              <a:t>anwendbar</a:t>
            </a:r>
            <a:r>
              <a:rPr lang="en-US" baseline="0" dirty="0"/>
              <a:t> </a:t>
            </a:r>
            <a:r>
              <a:rPr lang="en-US" dirty="0"/>
              <a:t>in </a:t>
            </a:r>
            <a:r>
              <a:rPr lang="en-US" dirty="0" err="1"/>
              <a:t>Krankenhäusern</a:t>
            </a:r>
            <a:r>
              <a:rPr lang="en-US" dirty="0"/>
              <a:t>,</a:t>
            </a:r>
            <a:r>
              <a:rPr lang="en-US" baseline="0" dirty="0"/>
              <a:t> </a:t>
            </a:r>
            <a:r>
              <a:rPr lang="en-US" baseline="0" dirty="0" err="1"/>
              <a:t>schützt</a:t>
            </a:r>
            <a:r>
              <a:rPr lang="en-US" dirty="0"/>
              <a:t> </a:t>
            </a:r>
            <a:r>
              <a:rPr lang="en-US" dirty="0" err="1"/>
              <a:t>Gesundheit</a:t>
            </a:r>
            <a:r>
              <a:rPr lang="en-US" dirty="0"/>
              <a:t> des Menschen und </a:t>
            </a:r>
            <a:r>
              <a:rPr lang="en-US" dirty="0" err="1"/>
              <a:t>Gesundheit</a:t>
            </a:r>
            <a:r>
              <a:rPr lang="en-US" dirty="0"/>
              <a:t> des </a:t>
            </a:r>
            <a:r>
              <a:rPr lang="en-US" dirty="0" err="1"/>
              <a:t>Planeten</a:t>
            </a:r>
            <a:r>
              <a:rPr lang="en-US" dirty="0"/>
              <a:t> </a:t>
            </a:r>
          </a:p>
          <a:p>
            <a:pPr marL="171450" indent="-171450">
              <a:buFontTx/>
              <a:buChar char="-"/>
            </a:pPr>
            <a:r>
              <a:rPr lang="en-US" b="1" baseline="0" dirty="0" err="1"/>
              <a:t>Prävention</a:t>
            </a:r>
            <a:r>
              <a:rPr lang="en-US" b="1" baseline="0" dirty="0"/>
              <a:t>:</a:t>
            </a:r>
            <a:r>
              <a:rPr lang="en-US" baseline="0" dirty="0"/>
              <a:t> </a:t>
            </a:r>
            <a:r>
              <a:rPr lang="en-US" baseline="0" dirty="0" err="1"/>
              <a:t>gesunder</a:t>
            </a:r>
            <a:r>
              <a:rPr lang="en-US" baseline="0" dirty="0"/>
              <a:t> </a:t>
            </a:r>
            <a:r>
              <a:rPr lang="en-US" baseline="0" dirty="0" err="1"/>
              <a:t>Lebensstil</a:t>
            </a:r>
            <a:r>
              <a:rPr lang="en-US" baseline="0" dirty="0"/>
              <a:t>/ </a:t>
            </a:r>
            <a:r>
              <a:rPr lang="en-US" baseline="0" dirty="0" err="1"/>
              <a:t>Früherkennung</a:t>
            </a:r>
            <a:r>
              <a:rPr lang="en-US" baseline="0" dirty="0"/>
              <a:t> </a:t>
            </a:r>
            <a:r>
              <a:rPr lang="en-US" baseline="0" dirty="0" err="1"/>
              <a:t>schützt</a:t>
            </a:r>
            <a:r>
              <a:rPr lang="en-US" baseline="0" dirty="0"/>
              <a:t> das </a:t>
            </a:r>
            <a:r>
              <a:rPr lang="en-US" baseline="0" dirty="0" err="1"/>
              <a:t>Klima</a:t>
            </a:r>
            <a:r>
              <a:rPr lang="en-US" baseline="0" dirty="0"/>
              <a:t>. Je </a:t>
            </a:r>
            <a:r>
              <a:rPr lang="en-US" baseline="0" dirty="0" err="1"/>
              <a:t>weniger</a:t>
            </a:r>
            <a:r>
              <a:rPr lang="en-US" baseline="0" dirty="0"/>
              <a:t> das </a:t>
            </a:r>
            <a:r>
              <a:rPr lang="en-US" baseline="0" dirty="0" err="1"/>
              <a:t>Gesundheitssystem</a:t>
            </a:r>
            <a:r>
              <a:rPr lang="en-US" baseline="0" dirty="0"/>
              <a:t> in </a:t>
            </a:r>
            <a:r>
              <a:rPr lang="en-US" baseline="0" dirty="0" err="1"/>
              <a:t>Anspruch</a:t>
            </a:r>
            <a:r>
              <a:rPr lang="en-US" baseline="0" dirty="0"/>
              <a:t> </a:t>
            </a:r>
            <a:r>
              <a:rPr lang="en-US" baseline="0" dirty="0" err="1"/>
              <a:t>genommen</a:t>
            </a:r>
            <a:r>
              <a:rPr lang="en-US" baseline="0" dirty="0"/>
              <a:t> </a:t>
            </a:r>
            <a:r>
              <a:rPr lang="en-US" baseline="0" dirty="0" err="1"/>
              <a:t>wird</a:t>
            </a:r>
            <a:r>
              <a:rPr lang="en-US" baseline="0" dirty="0"/>
              <a:t>, </a:t>
            </a:r>
            <a:r>
              <a:rPr lang="en-US" baseline="0" dirty="0" err="1"/>
              <a:t>desto</a:t>
            </a:r>
            <a:r>
              <a:rPr lang="en-US" baseline="0" dirty="0"/>
              <a:t> </a:t>
            </a:r>
            <a:r>
              <a:rPr lang="en-US" baseline="0" dirty="0" err="1"/>
              <a:t>geringer</a:t>
            </a:r>
            <a:r>
              <a:rPr lang="en-US" baseline="0" dirty="0"/>
              <a:t> die </a:t>
            </a:r>
            <a:r>
              <a:rPr lang="en-US" baseline="0" dirty="0" err="1"/>
              <a:t>Emissionen</a:t>
            </a:r>
            <a:r>
              <a:rPr lang="en-US" baseline="0" dirty="0"/>
              <a:t> </a:t>
            </a:r>
            <a:endParaRPr lang="en-US" dirty="0"/>
          </a:p>
          <a:p>
            <a:pPr marL="171450" indent="-171450">
              <a:buFontTx/>
              <a:buChar char="-"/>
            </a:pPr>
            <a:r>
              <a:rPr lang="en-US" baseline="0" dirty="0" err="1"/>
              <a:t>Verstärkte</a:t>
            </a:r>
            <a:r>
              <a:rPr lang="en-US" baseline="0" dirty="0"/>
              <a:t> </a:t>
            </a:r>
            <a:r>
              <a:rPr lang="en-US" baseline="0" dirty="0" err="1"/>
              <a:t>Etablierung</a:t>
            </a:r>
            <a:r>
              <a:rPr lang="en-US" baseline="0" dirty="0"/>
              <a:t> von </a:t>
            </a:r>
            <a:r>
              <a:rPr lang="en-US" b="1" baseline="0" dirty="0"/>
              <a:t>Recycling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err="1"/>
              <a:t>Gerne</a:t>
            </a:r>
            <a:r>
              <a:rPr lang="en-US" sz="1200" b="1" baseline="0" dirty="0"/>
              <a:t> </a:t>
            </a:r>
            <a:r>
              <a:rPr lang="en-US" sz="1200" b="1" baseline="0" dirty="0" err="1"/>
              <a:t>bei</a:t>
            </a:r>
            <a:r>
              <a:rPr lang="en-US" sz="1200" b="1" baseline="0" dirty="0"/>
              <a:t> </a:t>
            </a:r>
            <a:r>
              <a:rPr lang="en-US" sz="1200" b="1" baseline="0" dirty="0" err="1"/>
              <a:t>mir</a:t>
            </a:r>
            <a:r>
              <a:rPr lang="en-US" sz="1200" b="1" baseline="0" dirty="0"/>
              <a:t> </a:t>
            </a:r>
            <a:r>
              <a:rPr lang="en-US" sz="1200" b="1" baseline="0" dirty="0" err="1"/>
              <a:t>melden</a:t>
            </a:r>
            <a:r>
              <a:rPr lang="en-US" sz="1200" b="1" baseline="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err="1"/>
              <a:t>Quellen</a:t>
            </a:r>
            <a:r>
              <a:rPr lang="en-US" sz="1200" b="1" dirty="0"/>
              <a:t> </a:t>
            </a:r>
            <a:r>
              <a:rPr lang="en-US" sz="1200" b="1" dirty="0" err="1"/>
              <a:t>Bilder</a:t>
            </a:r>
            <a:endParaRPr lang="en-US" sz="1200" b="1" dirty="0"/>
          </a:p>
          <a:p>
            <a:r>
              <a:rPr lang="en-US" dirty="0"/>
              <a:t>https://</a:t>
            </a:r>
            <a:r>
              <a:rPr lang="en-US" dirty="0" err="1"/>
              <a:t>www.klimaschutz.de</a:t>
            </a:r>
            <a:r>
              <a:rPr lang="en-US" dirty="0"/>
              <a:t>/sites/default/files/</a:t>
            </a:r>
            <a:r>
              <a:rPr lang="en-US" dirty="0" err="1"/>
              <a:t>KLIK_green_logo_Neu.png</a:t>
            </a:r>
            <a:endParaRPr lang="en-US" dirty="0"/>
          </a:p>
          <a:p>
            <a:r>
              <a:rPr lang="en-US" dirty="0"/>
              <a:t>http://</a:t>
            </a:r>
            <a:r>
              <a:rPr lang="en-US" dirty="0" err="1"/>
              <a:t>www.bund-hochtaunus.de</a:t>
            </a:r>
            <a:r>
              <a:rPr lang="en-US" dirty="0"/>
              <a:t>/typo3temp/</a:t>
            </a:r>
            <a:r>
              <a:rPr lang="en-US" dirty="0" err="1"/>
              <a:t>pics</a:t>
            </a:r>
            <a:r>
              <a:rPr lang="en-US" dirty="0"/>
              <a:t>/ff9a2f18cc.jpg</a:t>
            </a:r>
          </a:p>
          <a:p>
            <a:r>
              <a:rPr lang="en-US" dirty="0"/>
              <a:t>https://</a:t>
            </a:r>
            <a:r>
              <a:rPr lang="en-US" dirty="0" err="1"/>
              <a:t>www.aerzteblatt.de</a:t>
            </a:r>
            <a:r>
              <a:rPr lang="en-US" dirty="0"/>
              <a:t>/</a:t>
            </a:r>
            <a:r>
              <a:rPr lang="en-US" dirty="0" err="1"/>
              <a:t>archiv</a:t>
            </a:r>
            <a:r>
              <a:rPr lang="en-US" dirty="0"/>
              <a:t>/206850/Klug-</a:t>
            </a:r>
            <a:r>
              <a:rPr lang="en-US" dirty="0" err="1"/>
              <a:t>entscheiden</a:t>
            </a:r>
            <a:r>
              <a:rPr lang="en-US" dirty="0"/>
              <a:t>-in-der-</a:t>
            </a:r>
            <a:r>
              <a:rPr lang="en-US" dirty="0" err="1"/>
              <a:t>Inneren</a:t>
            </a:r>
            <a:r>
              <a:rPr lang="en-US" dirty="0"/>
              <a:t>-</a:t>
            </a:r>
            <a:r>
              <a:rPr lang="en-US" dirty="0" err="1"/>
              <a:t>Medizin</a:t>
            </a:r>
            <a:endParaRPr lang="en-US" dirty="0"/>
          </a:p>
          <a:p>
            <a:r>
              <a:rPr lang="en-US" dirty="0"/>
              <a:t>https://</a:t>
            </a:r>
            <a:r>
              <a:rPr lang="en-US" dirty="0" err="1"/>
              <a:t>noharm.org</a:t>
            </a:r>
            <a:r>
              <a:rPr lang="en-US" dirty="0"/>
              <a:t>/</a:t>
            </a:r>
          </a:p>
          <a:p>
            <a:r>
              <a:rPr lang="en-US" dirty="0"/>
              <a:t>https://</a:t>
            </a:r>
            <a:r>
              <a:rPr lang="en-US" dirty="0" err="1"/>
              <a:t>www.greenhospitals.net</a:t>
            </a:r>
            <a:r>
              <a:rPr lang="en-US" dirty="0"/>
              <a:t>/</a:t>
            </a:r>
          </a:p>
          <a:p>
            <a:r>
              <a:rPr lang="en-US" dirty="0"/>
              <a:t>https://</a:t>
            </a:r>
            <a:r>
              <a:rPr lang="en-US" dirty="0" err="1"/>
              <a:t>sites.psu.edu</a:t>
            </a:r>
            <a:r>
              <a:rPr lang="en-US" dirty="0"/>
              <a:t>/</a:t>
            </a:r>
            <a:r>
              <a:rPr lang="en-US" dirty="0" err="1"/>
              <a:t>camsbigblueworld</a:t>
            </a:r>
            <a:r>
              <a:rPr lang="en-US" dirty="0"/>
              <a:t>/2015/02/12/save-energy-and-money-at-home/</a:t>
            </a:r>
          </a:p>
          <a:p>
            <a:r>
              <a:rPr lang="en-US" dirty="0"/>
              <a:t>https://</a:t>
            </a:r>
            <a:r>
              <a:rPr lang="en-US" dirty="0" err="1"/>
              <a:t>www.kbv.de</a:t>
            </a:r>
            <a:r>
              <a:rPr lang="en-US" dirty="0"/>
              <a:t>/html/</a:t>
            </a:r>
            <a:r>
              <a:rPr lang="en-US" dirty="0" err="1"/>
              <a:t>gesundheitsvorsorge.php</a:t>
            </a:r>
            <a:endParaRPr lang="en-US" dirty="0"/>
          </a:p>
          <a:p>
            <a:r>
              <a:rPr lang="en-US" dirty="0"/>
              <a:t>https://</a:t>
            </a:r>
            <a:r>
              <a:rPr lang="en-US" dirty="0" err="1"/>
              <a:t>eatforum.org</a:t>
            </a:r>
            <a:r>
              <a:rPr lang="en-US" dirty="0"/>
              <a:t>/learn-and-discover/the-planetary-health-diet/</a:t>
            </a:r>
          </a:p>
          <a:p>
            <a:endParaRPr lang="en-US" dirty="0"/>
          </a:p>
        </p:txBody>
      </p:sp>
      <p:sp>
        <p:nvSpPr>
          <p:cNvPr id="4" name="Slide Number Placeholder 3"/>
          <p:cNvSpPr>
            <a:spLocks noGrp="1"/>
          </p:cNvSpPr>
          <p:nvPr>
            <p:ph type="sldNum" sz="quarter" idx="10"/>
          </p:nvPr>
        </p:nvSpPr>
        <p:spPr/>
        <p:txBody>
          <a:bodyPr/>
          <a:lstStyle/>
          <a:p>
            <a:fld id="{A9C6303D-D97D-5E41-A6B3-F46EE02C912A}" type="slidenum">
              <a:rPr lang="en-US" smtClean="0"/>
              <a:t>13</a:t>
            </a:fld>
            <a:endParaRPr lang="en-US"/>
          </a:p>
        </p:txBody>
      </p:sp>
    </p:spTree>
    <p:extLst>
      <p:ext uri="{BB962C8B-B14F-4D97-AF65-F5344CB8AC3E}">
        <p14:creationId xmlns:p14="http://schemas.microsoft.com/office/powerpoint/2010/main" val="232013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a:p>
            <a:endParaRPr lang="de-DE"/>
          </a:p>
        </p:txBody>
      </p:sp>
      <p:sp>
        <p:nvSpPr>
          <p:cNvPr id="4" name="Slide Number Placeholder 3"/>
          <p:cNvSpPr>
            <a:spLocks noGrp="1"/>
          </p:cNvSpPr>
          <p:nvPr>
            <p:ph type="sldNum" sz="quarter" idx="5"/>
          </p:nvPr>
        </p:nvSpPr>
        <p:spPr/>
        <p:txBody>
          <a:bodyPr/>
          <a:lstStyle/>
          <a:p>
            <a:pPr>
              <a:defRPr/>
            </a:pPr>
            <a:fld id="{F8E2E160-85B0-C74E-A796-004F0D0A27F4}" type="slidenum">
              <a:rPr lang="de-DE"/>
              <a:t>19</a:t>
            </a:fld>
            <a:endParaRPr lang="de-DE"/>
          </a:p>
        </p:txBody>
      </p:sp>
    </p:spTree>
    <p:extLst>
      <p:ext uri="{BB962C8B-B14F-4D97-AF65-F5344CB8AC3E}">
        <p14:creationId xmlns:p14="http://schemas.microsoft.com/office/powerpoint/2010/main" val="392477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a:defRPr/>
            </a:pPr>
            <a:fld id="{F8E2E160-85B0-C74E-A796-004F0D0A27F4}" type="slidenum">
              <a:rPr lang="de-DE"/>
              <a:t>20</a:t>
            </a:fld>
            <a:endParaRPr lang="de-DE"/>
          </a:p>
        </p:txBody>
      </p:sp>
    </p:spTree>
    <p:extLst>
      <p:ext uri="{BB962C8B-B14F-4D97-AF65-F5344CB8AC3E}">
        <p14:creationId xmlns:p14="http://schemas.microsoft.com/office/powerpoint/2010/main" val="425456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a:t>with and </a:t>
            </a:r>
          </a:p>
        </p:txBody>
      </p:sp>
      <p:sp>
        <p:nvSpPr>
          <p:cNvPr id="4" name="Slide Number Placeholder 3"/>
          <p:cNvSpPr>
            <a:spLocks noGrp="1"/>
          </p:cNvSpPr>
          <p:nvPr>
            <p:ph type="sldNum" sz="quarter" idx="5"/>
          </p:nvPr>
        </p:nvSpPr>
        <p:spPr/>
        <p:txBody>
          <a:bodyPr/>
          <a:lstStyle/>
          <a:p>
            <a:pPr>
              <a:defRPr/>
            </a:pPr>
            <a:fld id="{F8E2E160-85B0-C74E-A796-004F0D0A27F4}" type="slidenum">
              <a:rPr lang="en-DE"/>
              <a:t>2</a:t>
            </a:fld>
            <a:endParaRPr lang="en-DE"/>
          </a:p>
        </p:txBody>
      </p:sp>
    </p:spTree>
    <p:extLst>
      <p:ext uri="{BB962C8B-B14F-4D97-AF65-F5344CB8AC3E}">
        <p14:creationId xmlns:p14="http://schemas.microsoft.com/office/powerpoint/2010/main" val="39769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a:defRPr/>
            </a:pPr>
            <a:fld id="{F8E2E160-85B0-C74E-A796-004F0D0A27F4}" type="slidenum">
              <a:rPr lang="de-DE"/>
              <a:t>3</a:t>
            </a:fld>
            <a:endParaRPr lang="de-DE"/>
          </a:p>
        </p:txBody>
      </p:sp>
    </p:spTree>
    <p:extLst>
      <p:ext uri="{BB962C8B-B14F-4D97-AF65-F5344CB8AC3E}">
        <p14:creationId xmlns:p14="http://schemas.microsoft.com/office/powerpoint/2010/main" val="389624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pPr>
              <a:defRPr/>
            </a:pPr>
            <a:fld id="{F8E2E160-85B0-C74E-A796-004F0D0A27F4}" type="slidenum">
              <a:rPr lang="en-DE"/>
              <a:t>5</a:t>
            </a:fld>
            <a:endParaRPr lang="en-DE"/>
          </a:p>
        </p:txBody>
      </p:sp>
    </p:spTree>
    <p:extLst>
      <p:ext uri="{BB962C8B-B14F-4D97-AF65-F5344CB8AC3E}">
        <p14:creationId xmlns:p14="http://schemas.microsoft.com/office/powerpoint/2010/main" val="386708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de-DE" sz="1200" b="0" i="0" u="none" strike="noStrike" cap="none" spc="0">
                <a:solidFill>
                  <a:srgbClr val="FF0000"/>
                </a:solidFill>
                <a:latin typeface="Calibri"/>
                <a:ea typeface="Calibri"/>
                <a:cs typeface="Calibri"/>
              </a:rPr>
              <a:t>Daten sind aufgrund von unterschieden in der Methodik und gesetzten Grenzen nur bedingt zu vergleichen (Was wird überhaupt erfasst? CO2 oder CO2e? Health care oder auch social care (wie z.B. im neusten NHS-Update)?) Aber für Einschätzung der Größenordnung geeignet.</a:t>
            </a:r>
            <a:endParaRPr sz="1200" b="0" i="0" u="none" strike="noStrike" cap="none" spc="0">
              <a:solidFill>
                <a:srgbClr val="FF0000"/>
              </a:solidFill>
              <a:latin typeface="Calibri"/>
              <a:ea typeface="Calibri"/>
              <a:cs typeface="Calibri"/>
            </a:endParaRPr>
          </a:p>
          <a:p>
            <a:pPr>
              <a:defRPr/>
            </a:pPr>
            <a:endParaRPr sz="1200" b="0" i="0" u="none" strike="noStrike" cap="none" spc="0">
              <a:solidFill>
                <a:srgbClr val="FF0000"/>
              </a:solidFill>
              <a:latin typeface="Calibri"/>
              <a:ea typeface="Calibri"/>
              <a:cs typeface="Calibri"/>
            </a:endParaRPr>
          </a:p>
          <a:p>
            <a:pPr marL="217793" indent="-217793">
              <a:buFont typeface="Arial"/>
              <a:buChar char="•"/>
              <a:defRPr/>
            </a:pPr>
            <a:r>
              <a:rPr sz="1200" b="0">
                <a:solidFill>
                  <a:srgbClr val="FF0000"/>
                </a:solidFill>
                <a:latin typeface="Calibri"/>
                <a:ea typeface="Calibri"/>
                <a:cs typeface="Calibri"/>
              </a:rPr>
              <a:t>G</a:t>
            </a:r>
            <a:r>
              <a:rPr sz="1200" b="0" i="0" u="none">
                <a:solidFill>
                  <a:srgbClr val="FF0000"/>
                </a:solidFill>
                <a:latin typeface="Calibri"/>
                <a:ea typeface="Calibri"/>
                <a:cs typeface="Calibri"/>
              </a:rPr>
              <a:t>lobal health care climate footprint is equivalent to the greenhouse gas emissions from 514 coal-fired power plants.</a:t>
            </a:r>
            <a:endParaRPr sz="1200" b="0">
              <a:solidFill>
                <a:srgbClr val="FF0000"/>
              </a:solidFill>
              <a:latin typeface="Calibri"/>
              <a:ea typeface="Calibri"/>
              <a:cs typeface="Calibri"/>
            </a:endParaRPr>
          </a:p>
          <a:p>
            <a:pPr marL="217793" indent="-217793">
              <a:buFont typeface="Arial"/>
              <a:buChar char="•"/>
              <a:defRPr/>
            </a:pPr>
            <a:r>
              <a:rPr sz="1200" b="0" i="0" u="none">
                <a:solidFill>
                  <a:srgbClr val="FF0000"/>
                </a:solidFill>
                <a:latin typeface="Calibri"/>
                <a:ea typeface="Calibri"/>
                <a:cs typeface="Calibri"/>
              </a:rPr>
              <a:t>If the health sector were a country, it would be the fifth-largest emitter on the planet</a:t>
            </a:r>
          </a:p>
          <a:p>
            <a:pPr marL="217793" indent="-217793">
              <a:buFont typeface="Arial"/>
              <a:buChar char="•"/>
              <a:defRPr/>
            </a:pPr>
            <a:r>
              <a:rPr sz="1200" b="0" i="0" u="none">
                <a:solidFill>
                  <a:srgbClr val="FF0000"/>
                </a:solidFill>
                <a:latin typeface="Calibri"/>
                <a:ea typeface="Calibri"/>
                <a:cs typeface="Calibri"/>
              </a:rPr>
              <a:t>The top ten health care emitters make up 75% of the global health care climate footprint.</a:t>
            </a:r>
          </a:p>
          <a:p>
            <a:pPr>
              <a:defRPr/>
            </a:pPr>
            <a:endParaRPr sz="1200" i="1">
              <a:latin typeface="Calibri"/>
              <a:ea typeface="Calibri"/>
              <a:cs typeface="Calibri"/>
            </a:endParaRPr>
          </a:p>
          <a:p>
            <a:pPr>
              <a:defRPr/>
            </a:pPr>
            <a:r>
              <a:rPr lang="de-DE" sz="1350" b="1" i="1" u="none">
                <a:solidFill>
                  <a:srgbClr val="000000"/>
                </a:solidFill>
                <a:latin typeface="Arial"/>
                <a:ea typeface="Arial"/>
                <a:cs typeface="Arial"/>
              </a:rPr>
              <a:t>Exzellent, bloß: wo ist Deutschland? UK hat wohl die geringesten pc Emissionen, aber einen hohen Anteil an den Gesamtemissionen (die sind halt sehr niedrig im Vergl zu D)</a:t>
            </a:r>
          </a:p>
          <a:p>
            <a:pPr>
              <a:defRPr/>
            </a:pPr>
            <a:r>
              <a:rPr lang="de-DE" sz="1350" b="1" i="1" u="none">
                <a:solidFill>
                  <a:srgbClr val="000000"/>
                </a:solidFill>
                <a:latin typeface="Arial"/>
                <a:ea typeface="Arial"/>
                <a:cs typeface="Arial"/>
              </a:rPr>
              <a:t>Engand ist England oder UK. Wenn UK, sind die Daten unstimmig. Habe D aus Dia 3 eingefügt. Eine Punktwolke: Abszisse BIP% Y-Achse %CF Gesundheitssektor würde eine starke Abhängigkeit zeigen. Ich schätze exponentiell...</a:t>
            </a:r>
            <a:endParaRPr sz="1350" b="1" i="1" u="none">
              <a:solidFill>
                <a:srgbClr val="000000"/>
              </a:solidFill>
              <a:latin typeface="Arial"/>
              <a:ea typeface="Arial"/>
              <a:cs typeface="Arial"/>
            </a:endParaRPr>
          </a:p>
          <a:p>
            <a:pPr>
              <a:defRPr/>
            </a:pPr>
            <a:endParaRPr sz="1350" b="0" i="0" u="none">
              <a:solidFill>
                <a:srgbClr val="000000"/>
              </a:solidFill>
              <a:latin typeface="Arial"/>
              <a:ea typeface="Arial"/>
              <a:cs typeface="Arial"/>
            </a:endParaRP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191236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Bild</a:t>
            </a:r>
            <a:r>
              <a:rPr lang="en-US" baseline="0" dirty="0"/>
              <a:t>: MediNetz Aachen </a:t>
            </a:r>
            <a:r>
              <a:rPr lang="en-US" baseline="0" dirty="0" err="1"/>
              <a:t>e.V</a:t>
            </a:r>
            <a:r>
              <a:rPr lang="en-US" baseline="0" dirty="0"/>
              <a:t>.</a:t>
            </a:r>
          </a:p>
        </p:txBody>
      </p:sp>
      <p:sp>
        <p:nvSpPr>
          <p:cNvPr id="4" name="Slide Number Placeholder 3"/>
          <p:cNvSpPr>
            <a:spLocks noGrp="1"/>
          </p:cNvSpPr>
          <p:nvPr>
            <p:ph type="sldNum" sz="quarter" idx="10"/>
          </p:nvPr>
        </p:nvSpPr>
        <p:spPr/>
        <p:txBody>
          <a:bodyPr/>
          <a:lstStyle/>
          <a:p>
            <a:fld id="{A9C6303D-D97D-5E41-A6B3-F46EE02C912A}" type="slidenum">
              <a:rPr lang="en-US" smtClean="0"/>
              <a:t>9</a:t>
            </a:fld>
            <a:endParaRPr lang="en-US"/>
          </a:p>
        </p:txBody>
      </p:sp>
    </p:spTree>
    <p:extLst>
      <p:ext uri="{BB962C8B-B14F-4D97-AF65-F5344CB8AC3E}">
        <p14:creationId xmlns:p14="http://schemas.microsoft.com/office/powerpoint/2010/main" val="296216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AT" b="1" dirty="0"/>
              <a:t>Alle</a:t>
            </a:r>
            <a:r>
              <a:rPr lang="de-AT" dirty="0"/>
              <a:t> Sektoren sind gefordert!</a:t>
            </a:r>
            <a:r>
              <a:rPr lang="de-AT" baseline="0" dirty="0"/>
              <a:t> </a:t>
            </a:r>
            <a:r>
              <a:rPr lang="de-AT" dirty="0"/>
              <a:t>Auch der </a:t>
            </a:r>
            <a:r>
              <a:rPr lang="de-AT" b="1" dirty="0"/>
              <a:t>Gesundheitssektor</a:t>
            </a:r>
          </a:p>
          <a:p>
            <a:pPr marL="171450" indent="-171450">
              <a:buFontTx/>
              <a:buChar char="-"/>
            </a:pPr>
            <a:r>
              <a:rPr lang="en-US" dirty="0"/>
              <a:t>NHS Carbon Reduction Strategy for England (2009)</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200" b="1" dirty="0" err="1"/>
              <a:t>Ziel</a:t>
            </a:r>
            <a:r>
              <a:rPr lang="en-US" sz="1200" b="1" dirty="0"/>
              <a:t>: </a:t>
            </a:r>
            <a:r>
              <a:rPr lang="en-US" sz="1200" dirty="0" err="1"/>
              <a:t>Reduktion</a:t>
            </a:r>
            <a:r>
              <a:rPr lang="en-US" sz="1200" dirty="0"/>
              <a:t> der CO</a:t>
            </a:r>
            <a:r>
              <a:rPr lang="en-US" sz="1200" baseline="-25000" dirty="0"/>
              <a:t>2</a:t>
            </a:r>
            <a:r>
              <a:rPr lang="en-US" sz="1200" dirty="0"/>
              <a:t>-Emissionen um </a:t>
            </a:r>
            <a:r>
              <a:rPr lang="en-US" sz="1200" b="1" dirty="0"/>
              <a:t>80% </a:t>
            </a:r>
            <a:r>
              <a:rPr lang="en-US" sz="1200" b="1" dirty="0" err="1"/>
              <a:t>bis</a:t>
            </a:r>
            <a:r>
              <a:rPr lang="en-US" sz="1200" b="1" dirty="0"/>
              <a:t> 2050</a:t>
            </a:r>
            <a:endParaRPr lang="en-US" sz="1200" dirty="0"/>
          </a:p>
        </p:txBody>
      </p:sp>
      <p:sp>
        <p:nvSpPr>
          <p:cNvPr id="4" name="Slide Number Placeholder 3"/>
          <p:cNvSpPr>
            <a:spLocks noGrp="1"/>
          </p:cNvSpPr>
          <p:nvPr>
            <p:ph type="sldNum" sz="quarter" idx="10"/>
          </p:nvPr>
        </p:nvSpPr>
        <p:spPr/>
        <p:txBody>
          <a:bodyPr/>
          <a:lstStyle/>
          <a:p>
            <a:fld id="{A9C6303D-D97D-5E41-A6B3-F46EE02C912A}" type="slidenum">
              <a:rPr lang="en-US" smtClean="0"/>
              <a:t>10</a:t>
            </a:fld>
            <a:endParaRPr lang="en-US"/>
          </a:p>
        </p:txBody>
      </p:sp>
    </p:spTree>
    <p:extLst>
      <p:ext uri="{BB962C8B-B14F-4D97-AF65-F5344CB8AC3E}">
        <p14:creationId xmlns:p14="http://schemas.microsoft.com/office/powerpoint/2010/main" val="301338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b="0" baseline="0" dirty="0" err="1"/>
              <a:t>Ziel</a:t>
            </a:r>
            <a:r>
              <a:rPr lang="en-US" baseline="0" dirty="0"/>
              <a:t>: </a:t>
            </a:r>
            <a:r>
              <a:rPr lang="en-US" baseline="0" dirty="0" err="1"/>
              <a:t>Schätzung</a:t>
            </a:r>
            <a:r>
              <a:rPr lang="en-US" baseline="0" dirty="0"/>
              <a:t> des </a:t>
            </a:r>
            <a:r>
              <a:rPr lang="en-US" baseline="0" dirty="0" err="1"/>
              <a:t>Treibhausgasfußabdrucks</a:t>
            </a:r>
            <a:r>
              <a:rPr lang="en-US" baseline="0" dirty="0"/>
              <a:t> des Heidelberger </a:t>
            </a:r>
            <a:r>
              <a:rPr lang="en-US" baseline="0" dirty="0" err="1"/>
              <a:t>Uniklinikums</a:t>
            </a:r>
            <a:r>
              <a:rPr lang="en-US" baseline="0" dirty="0"/>
              <a:t> </a:t>
            </a:r>
            <a:r>
              <a:rPr lang="en-US" baseline="0" dirty="0" err="1"/>
              <a:t>erstellen</a:t>
            </a:r>
            <a:endParaRPr lang="en-US" baseline="0" dirty="0"/>
          </a:p>
          <a:p>
            <a:pPr marL="171450" indent="-171450">
              <a:buFontTx/>
              <a:buChar char="-"/>
            </a:pPr>
            <a:r>
              <a:rPr lang="en-US" b="1" baseline="0" dirty="0" err="1">
                <a:solidFill>
                  <a:srgbClr val="FF0000"/>
                </a:solidFill>
              </a:rPr>
              <a:t>Mit</a:t>
            </a:r>
            <a:r>
              <a:rPr lang="en-US" b="1" baseline="0" dirty="0">
                <a:solidFill>
                  <a:srgbClr val="FF0000"/>
                </a:solidFill>
              </a:rPr>
              <a:t> Rainer </a:t>
            </a:r>
            <a:r>
              <a:rPr lang="en-US" b="1" baseline="0" dirty="0" err="1">
                <a:solidFill>
                  <a:srgbClr val="FF0000"/>
                </a:solidFill>
              </a:rPr>
              <a:t>absprechen</a:t>
            </a:r>
            <a:r>
              <a:rPr lang="en-US" b="1" baseline="0" dirty="0">
                <a:solidFill>
                  <a:srgbClr val="FF0000"/>
                </a:solidFill>
              </a:rPr>
              <a:t>, was </a:t>
            </a:r>
            <a:r>
              <a:rPr lang="en-US" b="1" baseline="0" dirty="0" err="1">
                <a:solidFill>
                  <a:srgbClr val="FF0000"/>
                </a:solidFill>
              </a:rPr>
              <a:t>er</a:t>
            </a:r>
            <a:r>
              <a:rPr lang="en-US" b="1" baseline="0" dirty="0">
                <a:solidFill>
                  <a:srgbClr val="FF0000"/>
                </a:solidFill>
              </a:rPr>
              <a:t> </a:t>
            </a:r>
            <a:r>
              <a:rPr lang="en-US" b="1" baseline="0" dirty="0" err="1">
                <a:solidFill>
                  <a:srgbClr val="FF0000"/>
                </a:solidFill>
              </a:rPr>
              <a:t>dazu</a:t>
            </a:r>
            <a:r>
              <a:rPr lang="en-US" b="1" baseline="0" dirty="0">
                <a:solidFill>
                  <a:srgbClr val="FF0000"/>
                </a:solidFill>
              </a:rPr>
              <a:t> </a:t>
            </a:r>
            <a:r>
              <a:rPr lang="en-US" b="1" baseline="0" dirty="0" err="1">
                <a:solidFill>
                  <a:srgbClr val="FF0000"/>
                </a:solidFill>
              </a:rPr>
              <a:t>sagt</a:t>
            </a:r>
            <a:r>
              <a:rPr lang="en-US" b="1" baseline="0" dirty="0">
                <a:solidFill>
                  <a:srgbClr val="FF0000"/>
                </a:solidFill>
              </a:rPr>
              <a: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A9C6303D-D97D-5E41-A6B3-F46EE02C912A}" type="slidenum">
              <a:rPr lang="en-US" smtClean="0"/>
              <a:t>11</a:t>
            </a:fld>
            <a:endParaRPr lang="en-US"/>
          </a:p>
        </p:txBody>
      </p:sp>
    </p:spTree>
    <p:extLst>
      <p:ext uri="{BB962C8B-B14F-4D97-AF65-F5344CB8AC3E}">
        <p14:creationId xmlns:p14="http://schemas.microsoft.com/office/powerpoint/2010/main" val="208435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Wie</a:t>
            </a:r>
            <a:r>
              <a:rPr lang="en-US" dirty="0"/>
              <a:t> </a:t>
            </a:r>
            <a:r>
              <a:rPr lang="en-US" dirty="0" err="1"/>
              <a:t>kommen</a:t>
            </a:r>
            <a:r>
              <a:rPr lang="en-US" dirty="0"/>
              <a:t> </a:t>
            </a:r>
            <a:r>
              <a:rPr lang="en-US" dirty="0" err="1"/>
              <a:t>wir</a:t>
            </a:r>
            <a:r>
              <a:rPr lang="en-US" dirty="0"/>
              <a:t> </a:t>
            </a:r>
            <a:r>
              <a:rPr lang="en-US" dirty="0" err="1"/>
              <a:t>dorthin</a:t>
            </a:r>
            <a:r>
              <a:rPr lang="en-US" dirty="0"/>
              <a:t>? </a:t>
            </a:r>
          </a:p>
          <a:p>
            <a:r>
              <a:rPr lang="en-US" baseline="0" dirty="0" err="1"/>
              <a:t>Noch</a:t>
            </a:r>
            <a:r>
              <a:rPr lang="en-US" baseline="0" dirty="0"/>
              <a:t> </a:t>
            </a:r>
            <a:r>
              <a:rPr lang="en-US" baseline="0" dirty="0" err="1"/>
              <a:t>viele</a:t>
            </a:r>
            <a:r>
              <a:rPr lang="en-US" baseline="0" dirty="0"/>
              <a:t> </a:t>
            </a:r>
            <a:r>
              <a:rPr lang="en-US" baseline="0" dirty="0" err="1"/>
              <a:t>offene</a:t>
            </a:r>
            <a:r>
              <a:rPr lang="en-US" baseline="0" dirty="0"/>
              <a:t> </a:t>
            </a:r>
            <a:r>
              <a:rPr lang="en-US" baseline="0" dirty="0" err="1"/>
              <a:t>Fragen</a:t>
            </a:r>
            <a:r>
              <a:rPr lang="en-US" baseline="0" dirty="0"/>
              <a:t>, </a:t>
            </a:r>
            <a:r>
              <a:rPr lang="en-US" baseline="0" dirty="0" err="1"/>
              <a:t>aber</a:t>
            </a:r>
            <a:r>
              <a:rPr lang="en-US" baseline="0" dirty="0"/>
              <a:t> </a:t>
            </a:r>
            <a:r>
              <a:rPr lang="en-US" baseline="0" dirty="0" err="1"/>
              <a:t>auch</a:t>
            </a:r>
            <a:r>
              <a:rPr lang="en-US" baseline="0" dirty="0"/>
              <a:t> </a:t>
            </a:r>
            <a:r>
              <a:rPr lang="en-US" baseline="0" dirty="0" err="1"/>
              <a:t>viele</a:t>
            </a:r>
            <a:r>
              <a:rPr lang="en-US" baseline="0" dirty="0"/>
              <a:t> </a:t>
            </a:r>
            <a:r>
              <a:rPr lang="en-US" baseline="0" dirty="0" err="1"/>
              <a:t>Antworten</a:t>
            </a:r>
            <a:r>
              <a:rPr lang="en-US" baseline="0" dirty="0"/>
              <a:t>. </a:t>
            </a:r>
            <a:r>
              <a:rPr lang="en-US" baseline="0" dirty="0" err="1"/>
              <a:t>Vielfältige</a:t>
            </a:r>
            <a:r>
              <a:rPr lang="en-US" baseline="0" dirty="0"/>
              <a:t> </a:t>
            </a:r>
            <a:r>
              <a:rPr lang="en-US" baseline="0" dirty="0" err="1"/>
              <a:t>Emissionsquellen</a:t>
            </a:r>
            <a:r>
              <a:rPr lang="en-US" baseline="0" dirty="0"/>
              <a:t> </a:t>
            </a:r>
            <a:r>
              <a:rPr lang="en-US" baseline="0" dirty="0">
                <a:sym typeface="Wingdings"/>
              </a:rPr>
              <a:t> </a:t>
            </a:r>
            <a:r>
              <a:rPr lang="en-US" baseline="0" dirty="0" err="1">
                <a:sym typeface="Wingdings"/>
              </a:rPr>
              <a:t>vielfältige</a:t>
            </a:r>
            <a:r>
              <a:rPr lang="en-US" baseline="0" dirty="0">
                <a:sym typeface="Wingdings"/>
              </a:rPr>
              <a:t> </a:t>
            </a:r>
            <a:r>
              <a:rPr lang="en-US" baseline="0" dirty="0" err="1">
                <a:sym typeface="Wingdings"/>
              </a:rPr>
              <a:t>Lösungsansätze</a:t>
            </a:r>
            <a:r>
              <a:rPr lang="en-US" baseline="0" dirty="0">
                <a:sym typeface="Wingdings"/>
              </a:rPr>
              <a:t> </a:t>
            </a:r>
          </a:p>
          <a:p>
            <a:endParaRPr lang="en-US" baseline="0" dirty="0"/>
          </a:p>
          <a:p>
            <a:pPr marL="171450" indent="-171450">
              <a:buFontTx/>
              <a:buChar char="-"/>
            </a:pPr>
            <a:r>
              <a:rPr lang="en-US" b="1" baseline="0" dirty="0"/>
              <a:t>KLIK green und BUND </a:t>
            </a:r>
            <a:r>
              <a:rPr lang="en-US" b="1" baseline="0" dirty="0" err="1"/>
              <a:t>Gütesiegel</a:t>
            </a:r>
            <a:r>
              <a:rPr lang="en-US" b="1" baseline="0" dirty="0"/>
              <a:t> </a:t>
            </a:r>
            <a:r>
              <a:rPr lang="en-US" b="1" baseline="0" dirty="0" err="1"/>
              <a:t>Energie</a:t>
            </a:r>
            <a:r>
              <a:rPr lang="en-US" b="1" baseline="0" dirty="0"/>
              <a:t> </a:t>
            </a:r>
            <a:r>
              <a:rPr lang="en-US" b="1" baseline="0" dirty="0" err="1"/>
              <a:t>sparendes</a:t>
            </a:r>
            <a:r>
              <a:rPr lang="en-US" b="1" baseline="0" dirty="0"/>
              <a:t> </a:t>
            </a:r>
            <a:r>
              <a:rPr lang="en-US" b="1" baseline="0" dirty="0" err="1"/>
              <a:t>Krankenhaus</a:t>
            </a:r>
            <a:r>
              <a:rPr lang="en-US" b="1" baseline="0" dirty="0"/>
              <a:t> </a:t>
            </a:r>
            <a:r>
              <a:rPr lang="en-US" baseline="0" dirty="0"/>
              <a:t>&gt;&gt; </a:t>
            </a:r>
            <a:r>
              <a:rPr lang="en-US" baseline="0" dirty="0" err="1"/>
              <a:t>Energie</a:t>
            </a:r>
            <a:r>
              <a:rPr lang="en-US" baseline="0" dirty="0"/>
              <a:t> </a:t>
            </a:r>
            <a:r>
              <a:rPr lang="en-US" baseline="0" dirty="0" err="1"/>
              <a:t>sparen</a:t>
            </a:r>
            <a:endParaRPr lang="en-US" baseline="0" dirty="0"/>
          </a:p>
          <a:p>
            <a:pPr marL="171450" indent="-171450">
              <a:buFontTx/>
              <a:buChar char="-"/>
            </a:pPr>
            <a:r>
              <a:rPr lang="en-US" b="1" baseline="0" dirty="0"/>
              <a:t>Klug </a:t>
            </a:r>
            <a:r>
              <a:rPr lang="en-US" b="1" baseline="0" dirty="0" err="1"/>
              <a:t>entscheiden</a:t>
            </a:r>
            <a:r>
              <a:rPr lang="en-US" baseline="0" dirty="0"/>
              <a:t>: </a:t>
            </a:r>
            <a:r>
              <a:rPr lang="en-US" baseline="0" dirty="0" err="1"/>
              <a:t>Vermeidung</a:t>
            </a:r>
            <a:r>
              <a:rPr lang="en-US" baseline="0" dirty="0"/>
              <a:t> von </a:t>
            </a:r>
            <a:r>
              <a:rPr lang="en-US" baseline="0" dirty="0" err="1"/>
              <a:t>Übertherapie</a:t>
            </a:r>
            <a:r>
              <a:rPr lang="en-US" baseline="0" dirty="0"/>
              <a:t> hat </a:t>
            </a:r>
            <a:r>
              <a:rPr lang="en-US" baseline="0" dirty="0" err="1"/>
              <a:t>nicht</a:t>
            </a:r>
            <a:r>
              <a:rPr lang="en-US" baseline="0" dirty="0"/>
              <a:t> </a:t>
            </a:r>
            <a:r>
              <a:rPr lang="en-US" baseline="0" dirty="0" err="1"/>
              <a:t>nur</a:t>
            </a:r>
            <a:r>
              <a:rPr lang="en-US" baseline="0" dirty="0"/>
              <a:t> </a:t>
            </a:r>
            <a:r>
              <a:rPr lang="en-US" baseline="0" dirty="0" err="1"/>
              <a:t>gesundheitlichen</a:t>
            </a:r>
            <a:r>
              <a:rPr lang="en-US" baseline="0" dirty="0"/>
              <a:t> </a:t>
            </a:r>
            <a:r>
              <a:rPr lang="en-US" baseline="0" dirty="0" err="1"/>
              <a:t>Vorteil</a:t>
            </a:r>
            <a:r>
              <a:rPr lang="en-US" baseline="0" dirty="0"/>
              <a:t>, </a:t>
            </a:r>
            <a:r>
              <a:rPr lang="en-US" baseline="0" dirty="0" err="1"/>
              <a:t>sondern</a:t>
            </a:r>
            <a:r>
              <a:rPr lang="en-US" baseline="0" dirty="0"/>
              <a:t> </a:t>
            </a:r>
            <a:r>
              <a:rPr lang="en-US" baseline="0" dirty="0" err="1"/>
              <a:t>schont</a:t>
            </a:r>
            <a:r>
              <a:rPr lang="en-US" baseline="0" dirty="0"/>
              <a:t> </a:t>
            </a:r>
            <a:r>
              <a:rPr lang="en-US" baseline="0" dirty="0" err="1"/>
              <a:t>auch</a:t>
            </a:r>
            <a:r>
              <a:rPr lang="en-US" baseline="0" dirty="0"/>
              <a:t> das </a:t>
            </a:r>
            <a:r>
              <a:rPr lang="en-US" baseline="0" dirty="0" err="1"/>
              <a:t>Klima</a:t>
            </a:r>
            <a:endParaRPr lang="en-US"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1" dirty="0"/>
              <a:t>HCWH</a:t>
            </a:r>
            <a:r>
              <a:rPr lang="en-US" dirty="0"/>
              <a:t>: </a:t>
            </a:r>
            <a:r>
              <a:rPr lang="en-US" dirty="0" err="1"/>
              <a:t>sehr</a:t>
            </a:r>
            <a:r>
              <a:rPr lang="en-US" baseline="0" dirty="0"/>
              <a:t> </a:t>
            </a:r>
            <a:r>
              <a:rPr lang="en-US" baseline="0" dirty="0" err="1"/>
              <a:t>aktiv</a:t>
            </a:r>
            <a:r>
              <a:rPr lang="en-US" baseline="0" dirty="0"/>
              <a:t> in </a:t>
            </a:r>
            <a:r>
              <a:rPr lang="en-US" baseline="0" dirty="0" err="1"/>
              <a:t>diesem</a:t>
            </a:r>
            <a:r>
              <a:rPr lang="en-US" baseline="0" dirty="0"/>
              <a:t> Feld, </a:t>
            </a:r>
            <a:r>
              <a:rPr lang="en-US" baseline="0" dirty="0" err="1"/>
              <a:t>zeigt</a:t>
            </a:r>
            <a:r>
              <a:rPr lang="en-US" baseline="0" dirty="0"/>
              <a:t> Best practice </a:t>
            </a:r>
            <a:r>
              <a:rPr lang="en-US" baseline="0" dirty="0" err="1"/>
              <a:t>Beispiele</a:t>
            </a:r>
            <a:r>
              <a:rPr lang="en-US" baseline="0" dirty="0"/>
              <a:t> </a:t>
            </a:r>
            <a:r>
              <a:rPr lang="en-US" baseline="0" dirty="0" err="1"/>
              <a:t>zur</a:t>
            </a:r>
            <a:r>
              <a:rPr lang="en-US" baseline="0" dirty="0"/>
              <a:t> </a:t>
            </a:r>
            <a:r>
              <a:rPr lang="en-US" baseline="0" dirty="0" err="1"/>
              <a:t>Reduktion</a:t>
            </a:r>
            <a:r>
              <a:rPr lang="en-US" baseline="0" dirty="0"/>
              <a:t> von </a:t>
            </a:r>
            <a:r>
              <a:rPr lang="en-US" baseline="0" dirty="0" err="1"/>
              <a:t>Emissionen</a:t>
            </a:r>
            <a:r>
              <a:rPr lang="en-US" baseline="0" dirty="0"/>
              <a:t> </a:t>
            </a:r>
            <a:r>
              <a:rPr lang="en-US" baseline="0" dirty="0" err="1"/>
              <a:t>durch</a:t>
            </a:r>
            <a:r>
              <a:rPr lang="en-US" baseline="0" dirty="0"/>
              <a:t> </a:t>
            </a:r>
            <a:r>
              <a:rPr lang="en-US" baseline="0" dirty="0" err="1"/>
              <a:t>medizinische</a:t>
            </a:r>
            <a:r>
              <a:rPr lang="en-US" baseline="0" dirty="0"/>
              <a:t> </a:t>
            </a:r>
            <a:r>
              <a:rPr lang="en-US" baseline="0" dirty="0" err="1"/>
              <a:t>Verbauchsmaterialien</a:t>
            </a:r>
            <a:r>
              <a:rPr lang="en-US" baseline="0" dirty="0"/>
              <a:t> </a:t>
            </a:r>
          </a:p>
          <a:p>
            <a:pPr marL="171450" indent="-171450">
              <a:buFontTx/>
              <a:buChar char="-"/>
            </a:pPr>
            <a:r>
              <a:rPr lang="en-US" b="1" baseline="0" dirty="0" err="1"/>
              <a:t>Planeatary</a:t>
            </a:r>
            <a:r>
              <a:rPr lang="en-US" b="1" baseline="0" dirty="0"/>
              <a:t> health diet </a:t>
            </a:r>
            <a:r>
              <a:rPr lang="en-US" baseline="0" dirty="0" err="1"/>
              <a:t>anwendbar</a:t>
            </a:r>
            <a:r>
              <a:rPr lang="en-US" baseline="0" dirty="0"/>
              <a:t> </a:t>
            </a:r>
            <a:r>
              <a:rPr lang="en-US" dirty="0"/>
              <a:t>in </a:t>
            </a:r>
            <a:r>
              <a:rPr lang="en-US" dirty="0" err="1"/>
              <a:t>Krankenhäusern</a:t>
            </a:r>
            <a:r>
              <a:rPr lang="en-US" dirty="0"/>
              <a:t>,</a:t>
            </a:r>
            <a:r>
              <a:rPr lang="en-US" baseline="0" dirty="0"/>
              <a:t> </a:t>
            </a:r>
            <a:r>
              <a:rPr lang="en-US" baseline="0" dirty="0" err="1"/>
              <a:t>schützt</a:t>
            </a:r>
            <a:r>
              <a:rPr lang="en-US" dirty="0"/>
              <a:t> </a:t>
            </a:r>
            <a:r>
              <a:rPr lang="en-US" dirty="0" err="1"/>
              <a:t>Gesundheit</a:t>
            </a:r>
            <a:r>
              <a:rPr lang="en-US" dirty="0"/>
              <a:t> des Menschen und </a:t>
            </a:r>
            <a:r>
              <a:rPr lang="en-US" dirty="0" err="1"/>
              <a:t>Gesundheit</a:t>
            </a:r>
            <a:r>
              <a:rPr lang="en-US" dirty="0"/>
              <a:t> des </a:t>
            </a:r>
            <a:r>
              <a:rPr lang="en-US" dirty="0" err="1"/>
              <a:t>Planeten</a:t>
            </a:r>
            <a:r>
              <a:rPr lang="en-US" dirty="0"/>
              <a:t> </a:t>
            </a:r>
          </a:p>
          <a:p>
            <a:pPr marL="171450" indent="-171450">
              <a:buFontTx/>
              <a:buChar char="-"/>
            </a:pPr>
            <a:r>
              <a:rPr lang="en-US" b="1" baseline="0" dirty="0" err="1"/>
              <a:t>Prävention</a:t>
            </a:r>
            <a:r>
              <a:rPr lang="en-US" b="1" baseline="0" dirty="0"/>
              <a:t>:</a:t>
            </a:r>
            <a:r>
              <a:rPr lang="en-US" baseline="0" dirty="0"/>
              <a:t> </a:t>
            </a:r>
            <a:r>
              <a:rPr lang="en-US" baseline="0" dirty="0" err="1"/>
              <a:t>gesunder</a:t>
            </a:r>
            <a:r>
              <a:rPr lang="en-US" baseline="0" dirty="0"/>
              <a:t> </a:t>
            </a:r>
            <a:r>
              <a:rPr lang="en-US" baseline="0" dirty="0" err="1"/>
              <a:t>Lebensstil</a:t>
            </a:r>
            <a:r>
              <a:rPr lang="en-US" baseline="0" dirty="0"/>
              <a:t>/ </a:t>
            </a:r>
            <a:r>
              <a:rPr lang="en-US" baseline="0" dirty="0" err="1"/>
              <a:t>Früherkennung</a:t>
            </a:r>
            <a:r>
              <a:rPr lang="en-US" baseline="0" dirty="0"/>
              <a:t> </a:t>
            </a:r>
            <a:r>
              <a:rPr lang="en-US" baseline="0" dirty="0" err="1"/>
              <a:t>schützt</a:t>
            </a:r>
            <a:r>
              <a:rPr lang="en-US" baseline="0" dirty="0"/>
              <a:t> das </a:t>
            </a:r>
            <a:r>
              <a:rPr lang="en-US" baseline="0" dirty="0" err="1"/>
              <a:t>Klima</a:t>
            </a:r>
            <a:r>
              <a:rPr lang="en-US" baseline="0" dirty="0"/>
              <a:t>. Je </a:t>
            </a:r>
            <a:r>
              <a:rPr lang="en-US" baseline="0" dirty="0" err="1"/>
              <a:t>weniger</a:t>
            </a:r>
            <a:r>
              <a:rPr lang="en-US" baseline="0" dirty="0"/>
              <a:t> das </a:t>
            </a:r>
            <a:r>
              <a:rPr lang="en-US" baseline="0" dirty="0" err="1"/>
              <a:t>Gesundheitssystem</a:t>
            </a:r>
            <a:r>
              <a:rPr lang="en-US" baseline="0" dirty="0"/>
              <a:t> in </a:t>
            </a:r>
            <a:r>
              <a:rPr lang="en-US" baseline="0" dirty="0" err="1"/>
              <a:t>Anspruch</a:t>
            </a:r>
            <a:r>
              <a:rPr lang="en-US" baseline="0" dirty="0"/>
              <a:t> </a:t>
            </a:r>
            <a:r>
              <a:rPr lang="en-US" baseline="0" dirty="0" err="1"/>
              <a:t>genommen</a:t>
            </a:r>
            <a:r>
              <a:rPr lang="en-US" baseline="0" dirty="0"/>
              <a:t> </a:t>
            </a:r>
            <a:r>
              <a:rPr lang="en-US" baseline="0" dirty="0" err="1"/>
              <a:t>wird</a:t>
            </a:r>
            <a:r>
              <a:rPr lang="en-US" baseline="0" dirty="0"/>
              <a:t>, </a:t>
            </a:r>
            <a:r>
              <a:rPr lang="en-US" baseline="0" dirty="0" err="1"/>
              <a:t>desto</a:t>
            </a:r>
            <a:r>
              <a:rPr lang="en-US" baseline="0" dirty="0"/>
              <a:t> </a:t>
            </a:r>
            <a:r>
              <a:rPr lang="en-US" baseline="0" dirty="0" err="1"/>
              <a:t>geringer</a:t>
            </a:r>
            <a:r>
              <a:rPr lang="en-US" baseline="0" dirty="0"/>
              <a:t> die </a:t>
            </a:r>
            <a:r>
              <a:rPr lang="en-US" baseline="0" dirty="0" err="1"/>
              <a:t>Emissionen</a:t>
            </a:r>
            <a:r>
              <a:rPr lang="en-US" baseline="0" dirty="0"/>
              <a:t> </a:t>
            </a:r>
            <a:endParaRPr lang="en-US" dirty="0"/>
          </a:p>
          <a:p>
            <a:pPr marL="171450" indent="-171450">
              <a:buFontTx/>
              <a:buChar char="-"/>
            </a:pPr>
            <a:r>
              <a:rPr lang="en-US" baseline="0" dirty="0" err="1"/>
              <a:t>Verstärkte</a:t>
            </a:r>
            <a:r>
              <a:rPr lang="en-US" baseline="0" dirty="0"/>
              <a:t> </a:t>
            </a:r>
            <a:r>
              <a:rPr lang="en-US" baseline="0" dirty="0" err="1"/>
              <a:t>Etablierung</a:t>
            </a:r>
            <a:r>
              <a:rPr lang="en-US" baseline="0" dirty="0"/>
              <a:t> von </a:t>
            </a:r>
            <a:r>
              <a:rPr lang="en-US" b="1" baseline="0" dirty="0"/>
              <a:t>Recycling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err="1"/>
              <a:t>Gerne</a:t>
            </a:r>
            <a:r>
              <a:rPr lang="en-US" sz="1200" b="1" baseline="0" dirty="0"/>
              <a:t> </a:t>
            </a:r>
            <a:r>
              <a:rPr lang="en-US" sz="1200" b="1" baseline="0" dirty="0" err="1"/>
              <a:t>bei</a:t>
            </a:r>
            <a:r>
              <a:rPr lang="en-US" sz="1200" b="1" baseline="0" dirty="0"/>
              <a:t> </a:t>
            </a:r>
            <a:r>
              <a:rPr lang="en-US" sz="1200" b="1" baseline="0" dirty="0" err="1"/>
              <a:t>mir</a:t>
            </a:r>
            <a:r>
              <a:rPr lang="en-US" sz="1200" b="1" baseline="0" dirty="0"/>
              <a:t> </a:t>
            </a:r>
            <a:r>
              <a:rPr lang="en-US" sz="1200" b="1" baseline="0" dirty="0" err="1"/>
              <a:t>melden</a:t>
            </a:r>
            <a:r>
              <a:rPr lang="en-US" sz="1200" b="1" baseline="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err="1"/>
              <a:t>Quellen</a:t>
            </a:r>
            <a:r>
              <a:rPr lang="en-US" sz="1200" b="1" dirty="0"/>
              <a:t> </a:t>
            </a:r>
            <a:r>
              <a:rPr lang="en-US" sz="1200" b="1" dirty="0" err="1"/>
              <a:t>Bilder</a:t>
            </a:r>
            <a:endParaRPr lang="en-US" sz="1200" b="1" dirty="0"/>
          </a:p>
          <a:p>
            <a:r>
              <a:rPr lang="en-US" dirty="0"/>
              <a:t>https://</a:t>
            </a:r>
            <a:r>
              <a:rPr lang="en-US" dirty="0" err="1"/>
              <a:t>www.klimaschutz.de</a:t>
            </a:r>
            <a:r>
              <a:rPr lang="en-US" dirty="0"/>
              <a:t>/sites/default/files/</a:t>
            </a:r>
            <a:r>
              <a:rPr lang="en-US" dirty="0" err="1"/>
              <a:t>KLIK_green_logo_Neu.png</a:t>
            </a:r>
            <a:endParaRPr lang="en-US" dirty="0"/>
          </a:p>
          <a:p>
            <a:r>
              <a:rPr lang="en-US" dirty="0"/>
              <a:t>http://</a:t>
            </a:r>
            <a:r>
              <a:rPr lang="en-US" dirty="0" err="1"/>
              <a:t>www.bund-hochtaunus.de</a:t>
            </a:r>
            <a:r>
              <a:rPr lang="en-US" dirty="0"/>
              <a:t>/typo3temp/</a:t>
            </a:r>
            <a:r>
              <a:rPr lang="en-US" dirty="0" err="1"/>
              <a:t>pics</a:t>
            </a:r>
            <a:r>
              <a:rPr lang="en-US" dirty="0"/>
              <a:t>/ff9a2f18cc.jpg</a:t>
            </a:r>
          </a:p>
          <a:p>
            <a:r>
              <a:rPr lang="en-US" dirty="0"/>
              <a:t>https://</a:t>
            </a:r>
            <a:r>
              <a:rPr lang="en-US" dirty="0" err="1"/>
              <a:t>www.aerzteblatt.de</a:t>
            </a:r>
            <a:r>
              <a:rPr lang="en-US" dirty="0"/>
              <a:t>/</a:t>
            </a:r>
            <a:r>
              <a:rPr lang="en-US" dirty="0" err="1"/>
              <a:t>archiv</a:t>
            </a:r>
            <a:r>
              <a:rPr lang="en-US" dirty="0"/>
              <a:t>/206850/Klug-</a:t>
            </a:r>
            <a:r>
              <a:rPr lang="en-US" dirty="0" err="1"/>
              <a:t>entscheiden</a:t>
            </a:r>
            <a:r>
              <a:rPr lang="en-US" dirty="0"/>
              <a:t>-in-der-</a:t>
            </a:r>
            <a:r>
              <a:rPr lang="en-US" dirty="0" err="1"/>
              <a:t>Inneren</a:t>
            </a:r>
            <a:r>
              <a:rPr lang="en-US" dirty="0"/>
              <a:t>-</a:t>
            </a:r>
            <a:r>
              <a:rPr lang="en-US" dirty="0" err="1"/>
              <a:t>Medizin</a:t>
            </a:r>
            <a:endParaRPr lang="en-US" dirty="0"/>
          </a:p>
          <a:p>
            <a:r>
              <a:rPr lang="en-US" dirty="0"/>
              <a:t>https://</a:t>
            </a:r>
            <a:r>
              <a:rPr lang="en-US" dirty="0" err="1"/>
              <a:t>noharm.org</a:t>
            </a:r>
            <a:r>
              <a:rPr lang="en-US" dirty="0"/>
              <a:t>/</a:t>
            </a:r>
          </a:p>
          <a:p>
            <a:r>
              <a:rPr lang="en-US" dirty="0"/>
              <a:t>https://</a:t>
            </a:r>
            <a:r>
              <a:rPr lang="en-US" dirty="0" err="1"/>
              <a:t>www.greenhospitals.net</a:t>
            </a:r>
            <a:r>
              <a:rPr lang="en-US" dirty="0"/>
              <a:t>/</a:t>
            </a:r>
          </a:p>
          <a:p>
            <a:r>
              <a:rPr lang="en-US" dirty="0"/>
              <a:t>https://</a:t>
            </a:r>
            <a:r>
              <a:rPr lang="en-US" dirty="0" err="1"/>
              <a:t>sites.psu.edu</a:t>
            </a:r>
            <a:r>
              <a:rPr lang="en-US" dirty="0"/>
              <a:t>/</a:t>
            </a:r>
            <a:r>
              <a:rPr lang="en-US" dirty="0" err="1"/>
              <a:t>camsbigblueworld</a:t>
            </a:r>
            <a:r>
              <a:rPr lang="en-US" dirty="0"/>
              <a:t>/2015/02/12/save-energy-and-money-at-home/</a:t>
            </a:r>
          </a:p>
          <a:p>
            <a:r>
              <a:rPr lang="en-US" dirty="0"/>
              <a:t>https://</a:t>
            </a:r>
            <a:r>
              <a:rPr lang="en-US" dirty="0" err="1"/>
              <a:t>www.kbv.de</a:t>
            </a:r>
            <a:r>
              <a:rPr lang="en-US" dirty="0"/>
              <a:t>/html/</a:t>
            </a:r>
            <a:r>
              <a:rPr lang="en-US" dirty="0" err="1"/>
              <a:t>gesundheitsvorsorge.php</a:t>
            </a:r>
            <a:endParaRPr lang="en-US" dirty="0"/>
          </a:p>
          <a:p>
            <a:r>
              <a:rPr lang="en-US" dirty="0"/>
              <a:t>https://</a:t>
            </a:r>
            <a:r>
              <a:rPr lang="en-US" dirty="0" err="1"/>
              <a:t>eatforum.org</a:t>
            </a:r>
            <a:r>
              <a:rPr lang="en-US" dirty="0"/>
              <a:t>/learn-and-discover/the-planetary-health-diet/</a:t>
            </a:r>
          </a:p>
          <a:p>
            <a:endParaRPr lang="en-US" dirty="0"/>
          </a:p>
        </p:txBody>
      </p:sp>
      <p:sp>
        <p:nvSpPr>
          <p:cNvPr id="4" name="Slide Number Placeholder 3"/>
          <p:cNvSpPr>
            <a:spLocks noGrp="1"/>
          </p:cNvSpPr>
          <p:nvPr>
            <p:ph type="sldNum" sz="quarter" idx="10"/>
          </p:nvPr>
        </p:nvSpPr>
        <p:spPr/>
        <p:txBody>
          <a:bodyPr/>
          <a:lstStyle/>
          <a:p>
            <a:fld id="{A9C6303D-D97D-5E41-A6B3-F46EE02C912A}" type="slidenum">
              <a:rPr lang="en-US" smtClean="0"/>
              <a:t>12</a:t>
            </a:fld>
            <a:endParaRPr lang="en-US"/>
          </a:p>
        </p:txBody>
      </p:sp>
    </p:spTree>
    <p:extLst>
      <p:ext uri="{BB962C8B-B14F-4D97-AF65-F5344CB8AC3E}">
        <p14:creationId xmlns:p14="http://schemas.microsoft.com/office/powerpoint/2010/main" val="356313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de-DE"/>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de-DE"/>
          </a:p>
        </p:txBody>
      </p:sp>
      <p:sp>
        <p:nvSpPr>
          <p:cNvPr id="6" name="Date Placeholder 3"/>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7" name="Footer Placeholder 4"/>
          <p:cNvSpPr>
            <a:spLocks noGrp="1"/>
          </p:cNvSpPr>
          <p:nvPr>
            <p:ph type="ftr" sz="quarter" idx="11"/>
          </p:nvPr>
        </p:nvSpPr>
        <p:spPr bwMode="auto"/>
        <p:txBody>
          <a:bodyPr/>
          <a:lstStyle/>
          <a:p>
            <a:pPr>
              <a:defRPr/>
            </a:pPr>
            <a:endParaRPr lang="de-DE"/>
          </a:p>
        </p:txBody>
      </p:sp>
      <p:sp>
        <p:nvSpPr>
          <p:cNvPr id="8" name="Slide Number Placeholder 5"/>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de-DE"/>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6" name="Date Placeholder 3"/>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7" name="Footer Placeholder 4"/>
          <p:cNvSpPr>
            <a:spLocks noGrp="1"/>
          </p:cNvSpPr>
          <p:nvPr>
            <p:ph type="ftr" sz="quarter" idx="11"/>
          </p:nvPr>
        </p:nvSpPr>
        <p:spPr bwMode="auto"/>
        <p:txBody>
          <a:bodyPr/>
          <a:lstStyle/>
          <a:p>
            <a:pPr>
              <a:defRPr/>
            </a:pPr>
            <a:endParaRPr lang="de-DE"/>
          </a:p>
        </p:txBody>
      </p:sp>
      <p:sp>
        <p:nvSpPr>
          <p:cNvPr id="8" name="Slide Number Placeholder 5"/>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lang="de-DE"/>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6" name="Date Placeholder 3"/>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7" name="Footer Placeholder 4"/>
          <p:cNvSpPr>
            <a:spLocks noGrp="1"/>
          </p:cNvSpPr>
          <p:nvPr>
            <p:ph type="ftr" sz="quarter" idx="11"/>
          </p:nvPr>
        </p:nvSpPr>
        <p:spPr bwMode="auto"/>
        <p:txBody>
          <a:bodyPr/>
          <a:lstStyle/>
          <a:p>
            <a:pPr>
              <a:defRPr/>
            </a:pPr>
            <a:endParaRPr lang="de-DE"/>
          </a:p>
        </p:txBody>
      </p:sp>
      <p:sp>
        <p:nvSpPr>
          <p:cNvPr id="8" name="Slide Number Placeholder 5"/>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x" userDrawn="1">
  <p:cSld name="Title &amp; Bullets">
    <p:spTree>
      <p:nvGrpSpPr>
        <p:cNvPr id="1" name=""/>
        <p:cNvGrpSpPr/>
        <p:nvPr/>
      </p:nvGrpSpPr>
      <p:grpSpPr bwMode="auto">
        <a:xfrm>
          <a:off x="0" y="0"/>
          <a:ext cx="0" cy="0"/>
          <a:chOff x="0" y="0"/>
          <a:chExt cx="0" cy="0"/>
        </a:xfrm>
      </p:grpSpPr>
      <p:sp>
        <p:nvSpPr>
          <p:cNvPr id="4" name="Shape 18"/>
          <p:cNvSpPr>
            <a:spLocks noGrp="1"/>
          </p:cNvSpPr>
          <p:nvPr>
            <p:ph type="title"/>
          </p:nvPr>
        </p:nvSpPr>
        <p:spPr bwMode="auto">
          <a:prstGeom prst="rect">
            <a:avLst/>
          </a:prstGeom>
        </p:spPr>
        <p:txBody>
          <a:bodyPr/>
          <a:lstStyle/>
          <a:p>
            <a:pPr lvl="0">
              <a:defRPr sz="1800"/>
            </a:pPr>
            <a:r>
              <a:rPr sz="5600"/>
              <a:t>Title Text</a:t>
            </a:r>
            <a:endParaRPr/>
          </a:p>
        </p:txBody>
      </p:sp>
      <p:sp>
        <p:nvSpPr>
          <p:cNvPr id="5" name="Shape 19"/>
          <p:cNvSpPr>
            <a:spLocks noGrp="1"/>
          </p:cNvSpPr>
          <p:nvPr>
            <p:ph type="body" idx="1"/>
          </p:nvPr>
        </p:nvSpPr>
        <p:spPr bwMode="auto">
          <a:prstGeom prst="rect">
            <a:avLst/>
          </a:prstGeom>
        </p:spPr>
        <p:txBody>
          <a:bodyPr/>
          <a:lstStyle/>
          <a:p>
            <a:pPr lvl="0">
              <a:defRPr sz="1800"/>
            </a:pPr>
            <a:r>
              <a:rPr sz="2500"/>
              <a:t>Body Level One</a:t>
            </a:r>
            <a:endParaRPr/>
          </a:p>
          <a:p>
            <a:pPr lvl="1">
              <a:defRPr sz="1800"/>
            </a:pPr>
            <a:r>
              <a:rPr sz="2500"/>
              <a:t>Body Level Two</a:t>
            </a:r>
            <a:endParaRPr/>
          </a:p>
          <a:p>
            <a:pPr lvl="2">
              <a:defRPr sz="1800"/>
            </a:pPr>
            <a:r>
              <a:rPr sz="2500"/>
              <a:t>Body Level Three</a:t>
            </a:r>
            <a:endParaRPr/>
          </a:p>
          <a:p>
            <a:pPr lvl="3">
              <a:defRPr sz="1800"/>
            </a:pPr>
            <a:r>
              <a:rPr sz="2500"/>
              <a:t>Body Level Four</a:t>
            </a:r>
            <a:endParaRPr/>
          </a:p>
          <a:p>
            <a:pPr lvl="4">
              <a:defRPr sz="1800"/>
            </a:pPr>
            <a:r>
              <a:rPr sz="2500"/>
              <a:t>Body Level Five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de-DE"/>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6" name="Date Placeholder 3"/>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7" name="Footer Placeholder 4"/>
          <p:cNvSpPr>
            <a:spLocks noGrp="1"/>
          </p:cNvSpPr>
          <p:nvPr>
            <p:ph type="ftr" sz="quarter" idx="11"/>
          </p:nvPr>
        </p:nvSpPr>
        <p:spPr bwMode="auto"/>
        <p:txBody>
          <a:bodyPr/>
          <a:lstStyle/>
          <a:p>
            <a:pPr>
              <a:defRPr/>
            </a:pPr>
            <a:endParaRPr lang="de-DE"/>
          </a:p>
        </p:txBody>
      </p:sp>
      <p:sp>
        <p:nvSpPr>
          <p:cNvPr id="8" name="Slide Number Placeholder 5"/>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de-DE"/>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7" name="Footer Placeholder 4"/>
          <p:cNvSpPr>
            <a:spLocks noGrp="1"/>
          </p:cNvSpPr>
          <p:nvPr>
            <p:ph type="ftr" sz="quarter" idx="11"/>
          </p:nvPr>
        </p:nvSpPr>
        <p:spPr bwMode="auto"/>
        <p:txBody>
          <a:bodyPr/>
          <a:lstStyle/>
          <a:p>
            <a:pPr>
              <a:defRPr/>
            </a:pPr>
            <a:endParaRPr lang="de-DE"/>
          </a:p>
        </p:txBody>
      </p:sp>
      <p:sp>
        <p:nvSpPr>
          <p:cNvPr id="8" name="Slide Number Placeholder 5"/>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de-DE"/>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7" name="Date Placeholder 4"/>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8" name="Footer Placeholder 5"/>
          <p:cNvSpPr>
            <a:spLocks noGrp="1"/>
          </p:cNvSpPr>
          <p:nvPr>
            <p:ph type="ftr" sz="quarter" idx="11"/>
          </p:nvPr>
        </p:nvSpPr>
        <p:spPr bwMode="auto"/>
        <p:txBody>
          <a:bodyPr/>
          <a:lstStyle/>
          <a:p>
            <a:pPr>
              <a:defRPr/>
            </a:pPr>
            <a:endParaRPr lang="de-DE"/>
          </a:p>
        </p:txBody>
      </p:sp>
      <p:sp>
        <p:nvSpPr>
          <p:cNvPr id="9" name="Slide Number Placeholder 6"/>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de-DE"/>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9" name="Date Placeholder 6"/>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10" name="Footer Placeholder 7"/>
          <p:cNvSpPr>
            <a:spLocks noGrp="1"/>
          </p:cNvSpPr>
          <p:nvPr>
            <p:ph type="ftr" sz="quarter" idx="11"/>
          </p:nvPr>
        </p:nvSpPr>
        <p:spPr bwMode="auto"/>
        <p:txBody>
          <a:bodyPr/>
          <a:lstStyle/>
          <a:p>
            <a:pPr>
              <a:defRPr/>
            </a:pPr>
            <a:endParaRPr lang="de-DE"/>
          </a:p>
        </p:txBody>
      </p:sp>
      <p:sp>
        <p:nvSpPr>
          <p:cNvPr id="11" name="Slide Number Placeholder 8"/>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de-DE"/>
          </a:p>
        </p:txBody>
      </p:sp>
      <p:sp>
        <p:nvSpPr>
          <p:cNvPr id="5" name="Date Placeholder 2"/>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6" name="Footer Placeholder 3"/>
          <p:cNvSpPr>
            <a:spLocks noGrp="1"/>
          </p:cNvSpPr>
          <p:nvPr>
            <p:ph type="ftr" sz="quarter" idx="11"/>
          </p:nvPr>
        </p:nvSpPr>
        <p:spPr bwMode="auto"/>
        <p:txBody>
          <a:bodyPr/>
          <a:lstStyle/>
          <a:p>
            <a:pPr>
              <a:defRPr/>
            </a:pPr>
            <a:endParaRPr lang="de-DE"/>
          </a:p>
        </p:txBody>
      </p:sp>
      <p:sp>
        <p:nvSpPr>
          <p:cNvPr id="7" name="Slide Number Placeholder 4"/>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5" name="Footer Placeholder 2"/>
          <p:cNvSpPr>
            <a:spLocks noGrp="1"/>
          </p:cNvSpPr>
          <p:nvPr>
            <p:ph type="ftr" sz="quarter" idx="11"/>
          </p:nvPr>
        </p:nvSpPr>
        <p:spPr bwMode="auto"/>
        <p:txBody>
          <a:bodyPr/>
          <a:lstStyle/>
          <a:p>
            <a:pPr>
              <a:defRPr/>
            </a:pPr>
            <a:endParaRPr lang="de-DE"/>
          </a:p>
        </p:txBody>
      </p:sp>
      <p:sp>
        <p:nvSpPr>
          <p:cNvPr id="6" name="Slide Number Placeholder 3"/>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de-DE"/>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8" name="Footer Placeholder 5"/>
          <p:cNvSpPr>
            <a:spLocks noGrp="1"/>
          </p:cNvSpPr>
          <p:nvPr>
            <p:ph type="ftr" sz="quarter" idx="11"/>
          </p:nvPr>
        </p:nvSpPr>
        <p:spPr bwMode="auto"/>
        <p:txBody>
          <a:bodyPr/>
          <a:lstStyle/>
          <a:p>
            <a:pPr>
              <a:defRPr/>
            </a:pPr>
            <a:endParaRPr lang="de-DE"/>
          </a:p>
        </p:txBody>
      </p:sp>
      <p:sp>
        <p:nvSpPr>
          <p:cNvPr id="9" name="Slide Number Placeholder 6"/>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de-DE"/>
          </a:p>
        </p:txBody>
      </p:sp>
      <p:sp>
        <p:nvSpPr>
          <p:cNvPr id="5"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3A78E961-D2E2-404A-97C4-493AA730CA8A}" type="datetimeFigureOut">
              <a:rPr lang="en-US"/>
              <a:t>5/27/20</a:t>
            </a:fld>
            <a:endParaRPr lang="de-DE"/>
          </a:p>
        </p:txBody>
      </p:sp>
      <p:sp>
        <p:nvSpPr>
          <p:cNvPr id="8" name="Footer Placeholder 5"/>
          <p:cNvSpPr>
            <a:spLocks noGrp="1"/>
          </p:cNvSpPr>
          <p:nvPr>
            <p:ph type="ftr" sz="quarter" idx="11"/>
          </p:nvPr>
        </p:nvSpPr>
        <p:spPr bwMode="auto"/>
        <p:txBody>
          <a:bodyPr/>
          <a:lstStyle/>
          <a:p>
            <a:pPr>
              <a:defRPr/>
            </a:pPr>
            <a:endParaRPr lang="de-DE"/>
          </a:p>
        </p:txBody>
      </p:sp>
      <p:sp>
        <p:nvSpPr>
          <p:cNvPr id="9" name="Slide Number Placeholder 6"/>
          <p:cNvSpPr>
            <a:spLocks noGrp="1"/>
          </p:cNvSpPr>
          <p:nvPr>
            <p:ph type="sldNum" sz="quarter" idx="12"/>
          </p:nvPr>
        </p:nvSpPr>
        <p:spPr bwMode="auto"/>
        <p:txBody>
          <a:bodyPr/>
          <a:lstStyle/>
          <a:p>
            <a:pPr>
              <a:defRPr/>
            </a:pPr>
            <a:fld id="{86D60668-F8DA-CC40-BD56-CB2FBD0EF4E0}" type="slidenum">
              <a:r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de-DE"/>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A78E961-D2E2-404A-97C4-493AA730CA8A}" type="datetimeFigureOut">
              <a:rPr lang="en-US"/>
              <a:t>5/27/20</a:t>
            </a:fld>
            <a:endParaRPr lang="de-DE"/>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D60668-F8DA-CC40-BD56-CB2FBD0EF4E0}" type="slidenum">
              <a:r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dosing.de/Hitze/Medikamentenmanagement_bei_Hitzewellen.pdf"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sing.de/Hitze/heatindex.php"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mailto:claudia.quitmann@rwth-aachen.de" TargetMode="External"/><Relationship Id="rId5" Type="http://schemas.openxmlformats.org/officeDocument/2006/relationships/hyperlink" Target="mailto:Alina.herrmann@uni-heidelberg.de" TargetMode="External"/><Relationship Id="rId4" Type="http://schemas.openxmlformats.org/officeDocument/2006/relationships/hyperlink" Target="mailto:r.sauerborn@uni-heidelberg.d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nk.springer.com/chapter/10.1007/978-3-662-50397-3_14" TargetMode="External"/><Relationship Id="rId2" Type="http://schemas.openxmlformats.org/officeDocument/2006/relationships/hyperlink" Target="https://link.springer.com/article/10.1007%2Fs00391-019-01594-4" TargetMode="External"/><Relationship Id="rId1" Type="http://schemas.openxmlformats.org/officeDocument/2006/relationships/slideLayout" Target="../slideLayouts/slideLayout7.xml"/><Relationship Id="rId5" Type="http://schemas.openxmlformats.org/officeDocument/2006/relationships/hyperlink" Target="https://www.ghhin.org/heat-and-covid-19" TargetMode="External"/><Relationship Id="rId4" Type="http://schemas.openxmlformats.org/officeDocument/2006/relationships/hyperlink" Target="https://www.klimawandel-gesundheit.de/hitze-information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79F1-4148-D641-8C14-29EF862D13A5}"/>
              </a:ext>
            </a:extLst>
          </p:cNvPr>
          <p:cNvSpPr>
            <a:spLocks noGrp="1"/>
          </p:cNvSpPr>
          <p:nvPr>
            <p:ph type="ctrTitle"/>
          </p:nvPr>
        </p:nvSpPr>
        <p:spPr>
          <a:xfrm>
            <a:off x="983432" y="1749613"/>
            <a:ext cx="10746059" cy="2387600"/>
          </a:xfrm>
        </p:spPr>
        <p:txBody>
          <a:bodyPr>
            <a:normAutofit/>
          </a:bodyPr>
          <a:lstStyle/>
          <a:p>
            <a:r>
              <a:rPr lang="de-DE" sz="4400" b="1" dirty="0" err="1"/>
              <a:t>Klimawandel und Gesundheit für Ärzte</a:t>
            </a:r>
            <a:br>
              <a:rPr lang="de-DE" sz="4400" b="1" dirty="0" err="1"/>
            </a:br>
            <a:endParaRPr lang="de-DE" sz="4400" b="1" dirty="0"/>
          </a:p>
        </p:txBody>
      </p:sp>
      <p:sp>
        <p:nvSpPr>
          <p:cNvPr id="3" name="Subtitle 2">
            <a:extLst>
              <a:ext uri="{FF2B5EF4-FFF2-40B4-BE49-F238E27FC236}">
                <a16:creationId xmlns:a16="http://schemas.microsoft.com/office/drawing/2014/main" id="{B30F645E-CA32-D64D-8A07-951A68BA5E0D}"/>
              </a:ext>
            </a:extLst>
          </p:cNvPr>
          <p:cNvSpPr>
            <a:spLocks noGrp="1"/>
          </p:cNvSpPr>
          <p:nvPr>
            <p:ph type="subTitle" idx="1"/>
          </p:nvPr>
        </p:nvSpPr>
        <p:spPr>
          <a:xfrm>
            <a:off x="1613354" y="4644514"/>
            <a:ext cx="9144000" cy="1081149"/>
          </a:xfrm>
        </p:spPr>
        <p:txBody>
          <a:bodyPr>
            <a:normAutofit fontScale="92500" lnSpcReduction="10000"/>
          </a:bodyPr>
          <a:lstStyle/>
          <a:p>
            <a:r>
              <a:rPr lang="de-DE" sz="2000" i="1"/>
              <a:t>Rainer Sauerborn, Claudia Quitmann, Alina Herrmann</a:t>
            </a:r>
          </a:p>
          <a:p>
            <a:r>
              <a:rPr lang="de-DE" sz="2000" i="1"/>
              <a:t>Institut für Globale Gesundheit </a:t>
            </a:r>
          </a:p>
          <a:p>
            <a:r>
              <a:rPr lang="de-DE" sz="2000" i="1"/>
              <a:t>Universität Heidelberg</a:t>
            </a:r>
          </a:p>
        </p:txBody>
      </p:sp>
      <p:pic>
        <p:nvPicPr>
          <p:cNvPr id="7" name="Picture 6">
            <a:extLst>
              <a:ext uri="{FF2B5EF4-FFF2-40B4-BE49-F238E27FC236}">
                <a16:creationId xmlns:a16="http://schemas.microsoft.com/office/drawing/2014/main" id="{CB1BB2B1-ECFA-0B4A-8A78-E24C536B3BD2}"/>
              </a:ext>
            </a:extLst>
          </p:cNvPr>
          <p:cNvPicPr>
            <a:picLocks noChangeAspect="1"/>
          </p:cNvPicPr>
          <p:nvPr/>
        </p:nvPicPr>
        <p:blipFill>
          <a:blip r:embed="rId3"/>
          <a:stretch>
            <a:fillRect/>
          </a:stretch>
        </p:blipFill>
        <p:spPr>
          <a:xfrm>
            <a:off x="589334" y="236232"/>
            <a:ext cx="2840308" cy="1504556"/>
          </a:xfrm>
          <a:prstGeom prst="rect">
            <a:avLst/>
          </a:prstGeom>
        </p:spPr>
      </p:pic>
      <p:sp>
        <p:nvSpPr>
          <p:cNvPr id="4" name="TextBox 3">
            <a:extLst>
              <a:ext uri="{FF2B5EF4-FFF2-40B4-BE49-F238E27FC236}">
                <a16:creationId xmlns:a16="http://schemas.microsoft.com/office/drawing/2014/main" id="{EB8A7912-5E1A-D145-B915-A1D3DD5168BC}"/>
              </a:ext>
            </a:extLst>
          </p:cNvPr>
          <p:cNvSpPr txBox="1"/>
          <p:nvPr/>
        </p:nvSpPr>
        <p:spPr>
          <a:xfrm>
            <a:off x="1337922" y="6232964"/>
            <a:ext cx="8802411" cy="369332"/>
          </a:xfrm>
          <a:prstGeom prst="rect">
            <a:avLst/>
          </a:prstGeom>
          <a:noFill/>
        </p:spPr>
        <p:txBody>
          <a:bodyPr wrap="none" rtlCol="0">
            <a:spAutoFit/>
          </a:bodyPr>
          <a:lstStyle/>
          <a:p>
            <a:pPr algn="ctr"/>
            <a:r>
              <a:rPr lang="de-DE"/>
              <a:t>Webinar der Ärztekammer und KV Nordrhein zu „Klimawandel und Gesundheit“, 27.5.2020</a:t>
            </a:r>
          </a:p>
        </p:txBody>
      </p:sp>
      <p:pic>
        <p:nvPicPr>
          <p:cNvPr id="6" name="Picture 5">
            <a:extLst>
              <a:ext uri="{FF2B5EF4-FFF2-40B4-BE49-F238E27FC236}">
                <a16:creationId xmlns:a16="http://schemas.microsoft.com/office/drawing/2014/main" id="{D10564E1-49AE-004E-8B9B-DB44D2D2D794}"/>
              </a:ext>
            </a:extLst>
          </p:cNvPr>
          <p:cNvPicPr>
            <a:picLocks noChangeAspect="1"/>
          </p:cNvPicPr>
          <p:nvPr/>
        </p:nvPicPr>
        <p:blipFill>
          <a:blip r:embed="rId4"/>
          <a:stretch>
            <a:fillRect/>
          </a:stretch>
        </p:blipFill>
        <p:spPr>
          <a:xfrm>
            <a:off x="8192676" y="206685"/>
            <a:ext cx="3872632" cy="1004692"/>
          </a:xfrm>
          <a:prstGeom prst="rect">
            <a:avLst/>
          </a:prstGeom>
        </p:spPr>
      </p:pic>
    </p:spTree>
    <p:extLst>
      <p:ext uri="{BB962C8B-B14F-4D97-AF65-F5344CB8AC3E}">
        <p14:creationId xmlns:p14="http://schemas.microsoft.com/office/powerpoint/2010/main" val="272884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b="1" dirty="0">
                <a:solidFill>
                  <a:schemeClr val="accent6">
                    <a:lumMod val="75000"/>
                  </a:schemeClr>
                </a:solidFill>
              </a:rPr>
              <a:t>Wo wollen wir hin?</a:t>
            </a:r>
            <a:endParaRPr lang="en-US" dirty="0"/>
          </a:p>
        </p:txBody>
      </p:sp>
      <p:sp>
        <p:nvSpPr>
          <p:cNvPr id="3" name="Content Placeholder 2"/>
          <p:cNvSpPr>
            <a:spLocks noGrp="1"/>
          </p:cNvSpPr>
          <p:nvPr>
            <p:ph idx="1"/>
          </p:nvPr>
        </p:nvSpPr>
        <p:spPr/>
        <p:txBody>
          <a:bodyPr/>
          <a:lstStyle/>
          <a:p>
            <a:pPr marL="0" indent="0">
              <a:buNone/>
            </a:pPr>
            <a:r>
              <a:rPr lang="de-DE" dirty="0"/>
              <a:t>“Die Treibhausgasemissionen werden im Vergleich zum Jahr 1990 schrittweise gemindert. Bis zum </a:t>
            </a:r>
            <a:r>
              <a:rPr lang="de-DE" dirty="0" err="1"/>
              <a:t>Zieljahr</a:t>
            </a:r>
            <a:r>
              <a:rPr lang="de-DE" dirty="0"/>
              <a:t> </a:t>
            </a:r>
            <a:r>
              <a:rPr lang="de-DE" b="1" dirty="0"/>
              <a:t>2030</a:t>
            </a:r>
            <a:r>
              <a:rPr lang="de-DE" dirty="0"/>
              <a:t> gilt eine Minderungsquote von mindestens </a:t>
            </a:r>
            <a:r>
              <a:rPr lang="de-DE" b="1" dirty="0"/>
              <a:t>55 Prozent</a:t>
            </a:r>
            <a:r>
              <a:rPr lang="de-DE" dirty="0"/>
              <a:t>.”</a:t>
            </a:r>
            <a:endParaRPr lang="en-US" dirty="0"/>
          </a:p>
        </p:txBody>
      </p:sp>
      <p:sp>
        <p:nvSpPr>
          <p:cNvPr id="4" name="TextBox 3"/>
          <p:cNvSpPr txBox="1"/>
          <p:nvPr/>
        </p:nvSpPr>
        <p:spPr>
          <a:xfrm>
            <a:off x="8412318" y="6416931"/>
            <a:ext cx="2116770" cy="261610"/>
          </a:xfrm>
          <a:prstGeom prst="rect">
            <a:avLst/>
          </a:prstGeom>
          <a:noFill/>
        </p:spPr>
        <p:txBody>
          <a:bodyPr wrap="square" rtlCol="0">
            <a:spAutoFit/>
          </a:bodyPr>
          <a:lstStyle/>
          <a:p>
            <a:r>
              <a:rPr lang="en-US" sz="1100" dirty="0" err="1"/>
              <a:t>Bundesklimaschutzgesetz</a:t>
            </a:r>
            <a:r>
              <a:rPr lang="en-US" sz="1100" dirty="0"/>
              <a:t>, 2019</a:t>
            </a:r>
          </a:p>
        </p:txBody>
      </p:sp>
    </p:spTree>
    <p:extLst>
      <p:ext uri="{BB962C8B-B14F-4D97-AF65-F5344CB8AC3E}">
        <p14:creationId xmlns:p14="http://schemas.microsoft.com/office/powerpoint/2010/main" val="11387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162"/>
            <a:ext cx="8229600" cy="1143000"/>
          </a:xfrm>
        </p:spPr>
        <p:txBody>
          <a:bodyPr>
            <a:normAutofit/>
          </a:bodyPr>
          <a:lstStyle/>
          <a:p>
            <a:r>
              <a:rPr lang="de-DE" b="1" dirty="0">
                <a:solidFill>
                  <a:schemeClr val="accent1">
                    <a:lumMod val="75000"/>
                  </a:schemeClr>
                </a:solidFill>
              </a:rPr>
              <a:t>Wo sind wir? </a:t>
            </a:r>
            <a:endParaRPr lang="en-US" dirty="0"/>
          </a:p>
        </p:txBody>
      </p:sp>
      <p:sp>
        <p:nvSpPr>
          <p:cNvPr id="6" name="Content Placeholder 5"/>
          <p:cNvSpPr>
            <a:spLocks noGrp="1"/>
          </p:cNvSpPr>
          <p:nvPr>
            <p:ph sz="half" idx="2"/>
          </p:nvPr>
        </p:nvSpPr>
        <p:spPr>
          <a:xfrm>
            <a:off x="2513823" y="5520411"/>
            <a:ext cx="7421346" cy="1240808"/>
          </a:xfrm>
        </p:spPr>
        <p:txBody>
          <a:bodyPr>
            <a:normAutofit fontScale="92500" lnSpcReduction="10000"/>
          </a:bodyPr>
          <a:lstStyle/>
          <a:p>
            <a:pPr marL="0" indent="0">
              <a:buNone/>
            </a:pPr>
            <a:r>
              <a:rPr lang="de-DE" sz="2600" dirty="0"/>
              <a:t>Es fehlen:</a:t>
            </a:r>
          </a:p>
          <a:p>
            <a:pPr marL="514350" indent="-514350">
              <a:buAutoNum type="arabicParenR"/>
            </a:pPr>
            <a:r>
              <a:rPr lang="de-DE" sz="2600" dirty="0"/>
              <a:t>Detailstudie für Gesundheitssektor Deutschlands</a:t>
            </a:r>
          </a:p>
          <a:p>
            <a:pPr marL="514350" indent="-514350">
              <a:buAutoNum type="arabicParenR"/>
            </a:pPr>
            <a:r>
              <a:rPr lang="de-DE" sz="2600" dirty="0"/>
              <a:t>Studien zu Krankenhäusern und Praxen</a:t>
            </a:r>
          </a:p>
          <a:p>
            <a:pPr marL="0" indent="0">
              <a:buNone/>
            </a:pPr>
            <a:endParaRPr lang="de-DE" dirty="0"/>
          </a:p>
        </p:txBody>
      </p:sp>
      <p:sp>
        <p:nvSpPr>
          <p:cNvPr id="8" name="TextBox 7"/>
          <p:cNvSpPr txBox="1"/>
          <p:nvPr/>
        </p:nvSpPr>
        <p:spPr>
          <a:xfrm>
            <a:off x="9625453" y="5072236"/>
            <a:ext cx="924560" cy="261610"/>
          </a:xfrm>
          <a:prstGeom prst="rect">
            <a:avLst/>
          </a:prstGeom>
          <a:noFill/>
        </p:spPr>
        <p:txBody>
          <a:bodyPr wrap="square" rtlCol="0">
            <a:spAutoFit/>
          </a:bodyPr>
          <a:lstStyle/>
          <a:p>
            <a:r>
              <a:rPr lang="en-US" sz="1100" dirty="0"/>
              <a:t>HCWH, 2019</a:t>
            </a:r>
          </a:p>
        </p:txBody>
      </p:sp>
      <p:sp>
        <p:nvSpPr>
          <p:cNvPr id="13" name="Rectangle 12"/>
          <p:cNvSpPr/>
          <p:nvPr/>
        </p:nvSpPr>
        <p:spPr>
          <a:xfrm>
            <a:off x="5797887" y="1135467"/>
            <a:ext cx="4572000" cy="3754874"/>
          </a:xfrm>
          <a:prstGeom prst="rect">
            <a:avLst/>
          </a:prstGeom>
        </p:spPr>
        <p:txBody>
          <a:bodyPr>
            <a:spAutoFit/>
          </a:bodyPr>
          <a:lstStyle/>
          <a:p>
            <a:r>
              <a:rPr lang="de-DE" sz="2000" b="1" dirty="0" err="1">
                <a:solidFill>
                  <a:schemeClr val="tx2">
                    <a:lumMod val="60000"/>
                    <a:lumOff val="40000"/>
                  </a:schemeClr>
                </a:solidFill>
              </a:rPr>
              <a:t>Scope</a:t>
            </a:r>
            <a:r>
              <a:rPr lang="de-DE" sz="2000" b="1" dirty="0">
                <a:solidFill>
                  <a:schemeClr val="tx2">
                    <a:lumMod val="60000"/>
                    <a:lumOff val="40000"/>
                  </a:schemeClr>
                </a:solidFill>
              </a:rPr>
              <a:t> 1: </a:t>
            </a:r>
          </a:p>
          <a:p>
            <a:r>
              <a:rPr lang="de-DE" dirty="0"/>
              <a:t>Emissionen, die vor Ort entstehen (z.B. Krankenhaus eigenes Kraftwerk)</a:t>
            </a:r>
          </a:p>
          <a:p>
            <a:endParaRPr lang="de-DE" dirty="0"/>
          </a:p>
          <a:p>
            <a:r>
              <a:rPr lang="de-DE" sz="2000" b="1" dirty="0" err="1">
                <a:solidFill>
                  <a:schemeClr val="accent6">
                    <a:lumMod val="75000"/>
                  </a:schemeClr>
                </a:solidFill>
              </a:rPr>
              <a:t>Scope</a:t>
            </a:r>
            <a:r>
              <a:rPr lang="de-DE" sz="2000" b="1" dirty="0">
                <a:solidFill>
                  <a:schemeClr val="accent6">
                    <a:lumMod val="75000"/>
                  </a:schemeClr>
                </a:solidFill>
              </a:rPr>
              <a:t> 2: </a:t>
            </a:r>
          </a:p>
          <a:p>
            <a:r>
              <a:rPr lang="de-DE" dirty="0"/>
              <a:t>Emissionen durch eingekauften Strom, Wärme, Dampf, Kälte</a:t>
            </a:r>
          </a:p>
          <a:p>
            <a:endParaRPr lang="de-DE" dirty="0"/>
          </a:p>
          <a:p>
            <a:r>
              <a:rPr lang="de-DE" sz="2000" b="1" dirty="0" err="1">
                <a:solidFill>
                  <a:schemeClr val="bg1">
                    <a:lumMod val="50000"/>
                  </a:schemeClr>
                </a:solidFill>
              </a:rPr>
              <a:t>Scope</a:t>
            </a:r>
            <a:r>
              <a:rPr lang="de-DE" sz="2000" b="1" dirty="0">
                <a:solidFill>
                  <a:schemeClr val="bg1">
                    <a:lumMod val="50000"/>
                  </a:schemeClr>
                </a:solidFill>
              </a:rPr>
              <a:t> 3: </a:t>
            </a:r>
          </a:p>
          <a:p>
            <a:r>
              <a:rPr lang="de-DE" dirty="0"/>
              <a:t>alle weiteren Emissionen z.B. durch Herstellung und Transport von eingekauften Gütern (Medikamente etc.), Geschäftsreisen, Abfallentsorgung </a:t>
            </a:r>
          </a:p>
        </p:txBody>
      </p:sp>
      <p:pic>
        <p:nvPicPr>
          <p:cNvPr id="5" name="Picture 4" descr="Bildschirmfoto 2020-05-26 um 09.41.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213" y="1081303"/>
            <a:ext cx="3643132" cy="4255009"/>
          </a:xfrm>
          <a:prstGeom prst="rect">
            <a:avLst/>
          </a:prstGeom>
        </p:spPr>
      </p:pic>
    </p:spTree>
    <p:extLst>
      <p:ext uri="{BB962C8B-B14F-4D97-AF65-F5344CB8AC3E}">
        <p14:creationId xmlns:p14="http://schemas.microsoft.com/office/powerpoint/2010/main" val="262910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Content Placeholder 57" descr="Bildschirmfoto 2020-05-20 um 18.31.26.png"/>
          <p:cNvPicPr>
            <a:picLocks noGrp="1" noChangeAspect="1"/>
          </p:cNvPicPr>
          <p:nvPr>
            <p:ph idx="1"/>
          </p:nvPr>
        </p:nvPicPr>
        <p:blipFill>
          <a:blip r:embed="rId3">
            <a:extLst>
              <a:ext uri="{28A0092B-C50C-407E-A947-70E740481C1C}">
                <a14:useLocalDpi xmlns:a14="http://schemas.microsoft.com/office/drawing/2010/main" val="0"/>
              </a:ext>
            </a:extLst>
          </a:blip>
          <a:srcRect t="-4535" b="-4535"/>
          <a:stretch>
            <a:fillRect/>
          </a:stretch>
        </p:blipFill>
        <p:spPr>
          <a:xfrm>
            <a:off x="3107860" y="2402011"/>
            <a:ext cx="5988006" cy="3293173"/>
          </a:xfrm>
        </p:spPr>
      </p:pic>
      <p:sp>
        <p:nvSpPr>
          <p:cNvPr id="2" name="Title 1"/>
          <p:cNvSpPr>
            <a:spLocks noGrp="1"/>
          </p:cNvSpPr>
          <p:nvPr>
            <p:ph type="title"/>
          </p:nvPr>
        </p:nvSpPr>
        <p:spPr>
          <a:xfrm>
            <a:off x="3009900" y="1025128"/>
            <a:ext cx="6172200" cy="373142"/>
          </a:xfrm>
        </p:spPr>
        <p:txBody>
          <a:bodyPr>
            <a:normAutofit fontScale="90000"/>
          </a:bodyPr>
          <a:lstStyle/>
          <a:p>
            <a:r>
              <a:rPr lang="en-US" b="1" dirty="0" err="1">
                <a:solidFill>
                  <a:srgbClr val="FF0000"/>
                </a:solidFill>
              </a:rPr>
              <a:t>Wie</a:t>
            </a:r>
            <a:r>
              <a:rPr lang="en-US" b="1" dirty="0">
                <a:solidFill>
                  <a:srgbClr val="FF0000"/>
                </a:solidFill>
              </a:rPr>
              <a:t> </a:t>
            </a:r>
            <a:r>
              <a:rPr lang="en-US" b="1" dirty="0" err="1">
                <a:solidFill>
                  <a:srgbClr val="FF0000"/>
                </a:solidFill>
              </a:rPr>
              <a:t>kommen</a:t>
            </a:r>
            <a:r>
              <a:rPr lang="en-US" b="1" dirty="0">
                <a:solidFill>
                  <a:srgbClr val="FF0000"/>
                </a:solidFill>
              </a:rPr>
              <a:t> </a:t>
            </a:r>
            <a:r>
              <a:rPr lang="en-US" b="1" dirty="0" err="1">
                <a:solidFill>
                  <a:srgbClr val="FF0000"/>
                </a:solidFill>
              </a:rPr>
              <a:t>wir</a:t>
            </a:r>
            <a:r>
              <a:rPr lang="en-US" b="1" dirty="0">
                <a:solidFill>
                  <a:srgbClr val="FF0000"/>
                </a:solidFill>
              </a:rPr>
              <a:t> </a:t>
            </a:r>
            <a:r>
              <a:rPr lang="en-US" b="1" dirty="0" err="1">
                <a:solidFill>
                  <a:srgbClr val="FF0000"/>
                </a:solidFill>
              </a:rPr>
              <a:t>dorthin</a:t>
            </a:r>
            <a:r>
              <a:rPr lang="en-US" b="1" dirty="0">
                <a:solidFill>
                  <a:srgbClr val="FF0000"/>
                </a:solidFill>
              </a:rPr>
              <a:t>?</a:t>
            </a:r>
            <a:r>
              <a:rPr lang="en-US" dirty="0"/>
              <a:t> </a:t>
            </a:r>
          </a:p>
        </p:txBody>
      </p:sp>
      <p:sp>
        <p:nvSpPr>
          <p:cNvPr id="11" name="TextBox 10"/>
          <p:cNvSpPr txBox="1"/>
          <p:nvPr/>
        </p:nvSpPr>
        <p:spPr>
          <a:xfrm>
            <a:off x="8831580" y="5764532"/>
            <a:ext cx="693420" cy="219291"/>
          </a:xfrm>
          <a:prstGeom prst="rect">
            <a:avLst/>
          </a:prstGeom>
          <a:noFill/>
        </p:spPr>
        <p:txBody>
          <a:bodyPr wrap="square" rtlCol="0">
            <a:spAutoFit/>
          </a:bodyPr>
          <a:lstStyle/>
          <a:p>
            <a:r>
              <a:rPr lang="en-US" sz="825" dirty="0"/>
              <a:t>SDU, 2013</a:t>
            </a:r>
          </a:p>
        </p:txBody>
      </p:sp>
      <p:pic>
        <p:nvPicPr>
          <p:cNvPr id="13" name="Picture 12" descr="KLIK_green_logo_Ne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067" y="1907312"/>
            <a:ext cx="1004529" cy="414777"/>
          </a:xfrm>
          <a:prstGeom prst="rect">
            <a:avLst/>
          </a:prstGeom>
        </p:spPr>
      </p:pic>
      <p:pic>
        <p:nvPicPr>
          <p:cNvPr id="16" name="Picture 15" descr="cropped-BUND_Logo_Guetesiege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9507" y="1807304"/>
            <a:ext cx="928792" cy="615909"/>
          </a:xfrm>
          <a:prstGeom prst="rect">
            <a:avLst/>
          </a:prstGeom>
        </p:spPr>
      </p:pic>
      <p:cxnSp>
        <p:nvCxnSpPr>
          <p:cNvPr id="21" name="Straight Arrow Connector 20"/>
          <p:cNvCxnSpPr>
            <a:stCxn id="13" idx="2"/>
          </p:cNvCxnSpPr>
          <p:nvPr/>
        </p:nvCxnSpPr>
        <p:spPr>
          <a:xfrm>
            <a:off x="3297330" y="2322090"/>
            <a:ext cx="217664" cy="121834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619501" y="2423214"/>
            <a:ext cx="613395" cy="111722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746328" y="2367369"/>
            <a:ext cx="530519" cy="21313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34" name="Picture 33" descr="RecycleReduceReu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1732" y="1702464"/>
            <a:ext cx="682394" cy="667040"/>
          </a:xfrm>
          <a:prstGeom prst="rect">
            <a:avLst/>
          </a:prstGeom>
        </p:spPr>
      </p:pic>
      <p:cxnSp>
        <p:nvCxnSpPr>
          <p:cNvPr id="35" name="Straight Arrow Connector 34"/>
          <p:cNvCxnSpPr>
            <a:stCxn id="34" idx="2"/>
          </p:cNvCxnSpPr>
          <p:nvPr/>
        </p:nvCxnSpPr>
        <p:spPr>
          <a:xfrm flipH="1">
            <a:off x="7836276" y="2369506"/>
            <a:ext cx="1116655" cy="170524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1" name="Picture 40" descr="teaser_praeventi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8275" y="1748299"/>
            <a:ext cx="697086" cy="632340"/>
          </a:xfrm>
          <a:prstGeom prst="rect">
            <a:avLst/>
          </a:prstGeom>
        </p:spPr>
      </p:pic>
      <p:pic>
        <p:nvPicPr>
          <p:cNvPr id="42" name="Picture 41" descr="HCWH 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3479" y="1702466"/>
            <a:ext cx="724337" cy="755125"/>
          </a:xfrm>
          <a:prstGeom prst="rect">
            <a:avLst/>
          </a:prstGeom>
        </p:spPr>
      </p:pic>
      <p:pic>
        <p:nvPicPr>
          <p:cNvPr id="45" name="Picture 44" descr="eyJidWNrZXQiOiJjZG4uYWVyenRlYmxhdHQuZGUiLCJrZXkiOiJiaWxkZXJcLzIwMTZcLzA5XC9pbWcxMzYzODk4MDcuZ2lmIiwiZWRpdHMiOnsicmVzaXplIjp7ImZpdCI6Imluc2lkZSIsIndpZHRoIjo4MDB9fX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7805" y="1778266"/>
            <a:ext cx="460708" cy="602375"/>
          </a:xfrm>
          <a:prstGeom prst="rect">
            <a:avLst/>
          </a:prstGeom>
        </p:spPr>
      </p:pic>
      <p:pic>
        <p:nvPicPr>
          <p:cNvPr id="48" name="Picture 47" descr="EAT-Lancet_PHD_Plate_RGB-02-940x94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2597" y="1748301"/>
            <a:ext cx="709291" cy="709291"/>
          </a:xfrm>
          <a:prstGeom prst="rect">
            <a:avLst/>
          </a:prstGeom>
        </p:spPr>
      </p:pic>
      <p:cxnSp>
        <p:nvCxnSpPr>
          <p:cNvPr id="54" name="Straight Arrow Connector 53"/>
          <p:cNvCxnSpPr/>
          <p:nvPr/>
        </p:nvCxnSpPr>
        <p:spPr>
          <a:xfrm flipH="1">
            <a:off x="5052061" y="2423213"/>
            <a:ext cx="971806" cy="98673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59" name="Picture 58" descr="Bildschirmfoto 2020-05-20 um 18.32.4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43" y="5246264"/>
            <a:ext cx="2342470" cy="154188"/>
          </a:xfrm>
          <a:prstGeom prst="rect">
            <a:avLst/>
          </a:prstGeom>
        </p:spPr>
      </p:pic>
      <p:sp>
        <p:nvSpPr>
          <p:cNvPr id="66" name="Rectangle 65"/>
          <p:cNvSpPr/>
          <p:nvPr/>
        </p:nvSpPr>
        <p:spPr>
          <a:xfrm>
            <a:off x="2667002" y="5695184"/>
            <a:ext cx="5799913" cy="253916"/>
          </a:xfrm>
          <a:prstGeom prst="rect">
            <a:avLst/>
          </a:prstGeom>
        </p:spPr>
        <p:txBody>
          <a:bodyPr wrap="square">
            <a:spAutoFit/>
          </a:bodyPr>
          <a:lstStyle/>
          <a:p>
            <a:r>
              <a:rPr lang="en-US" sz="1050" dirty="0" err="1"/>
              <a:t>Bei</a:t>
            </a:r>
            <a:r>
              <a:rPr lang="en-US" sz="1050" dirty="0"/>
              <a:t> </a:t>
            </a:r>
            <a:r>
              <a:rPr lang="en-US" sz="1050" dirty="0" err="1"/>
              <a:t>Interesse</a:t>
            </a:r>
            <a:r>
              <a:rPr lang="en-US" sz="1050" dirty="0"/>
              <a:t> </a:t>
            </a:r>
            <a:r>
              <a:rPr lang="en-US" sz="1050" dirty="0" err="1"/>
              <a:t>gerne</a:t>
            </a:r>
            <a:r>
              <a:rPr lang="en-US" sz="1050" dirty="0"/>
              <a:t> </a:t>
            </a:r>
            <a:r>
              <a:rPr lang="en-US" sz="1050" dirty="0" err="1"/>
              <a:t>melden</a:t>
            </a:r>
            <a:r>
              <a:rPr lang="en-US" sz="1050" dirty="0"/>
              <a:t>: </a:t>
            </a:r>
            <a:r>
              <a:rPr lang="en-US" sz="1050" b="1" dirty="0" err="1"/>
              <a:t>claudia.quitmann@uni-heidelberg.de</a:t>
            </a:r>
            <a:endParaRPr lang="en-US" sz="1050" b="1" dirty="0"/>
          </a:p>
        </p:txBody>
      </p:sp>
      <p:cxnSp>
        <p:nvCxnSpPr>
          <p:cNvPr id="70" name="Straight Arrow Connector 69"/>
          <p:cNvCxnSpPr>
            <a:stCxn id="48" idx="2"/>
          </p:cNvCxnSpPr>
          <p:nvPr/>
        </p:nvCxnSpPr>
        <p:spPr>
          <a:xfrm flipH="1">
            <a:off x="5695055" y="2457592"/>
            <a:ext cx="1332186" cy="14266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E83C3278-338C-7040-B412-393F60014BE2}"/>
              </a:ext>
            </a:extLst>
          </p:cNvPr>
          <p:cNvGrpSpPr/>
          <p:nvPr/>
        </p:nvGrpSpPr>
        <p:grpSpPr>
          <a:xfrm>
            <a:off x="4043772" y="2726923"/>
            <a:ext cx="5044186" cy="1584566"/>
            <a:chOff x="3359696" y="2492896"/>
            <a:chExt cx="6725581" cy="2112755"/>
          </a:xfrm>
        </p:grpSpPr>
        <p:sp>
          <p:nvSpPr>
            <p:cNvPr id="3" name="Rectangle 2">
              <a:extLst>
                <a:ext uri="{FF2B5EF4-FFF2-40B4-BE49-F238E27FC236}">
                  <a16:creationId xmlns:a16="http://schemas.microsoft.com/office/drawing/2014/main" id="{617EA5DB-C4F0-B845-8D84-1321A5E20049}"/>
                </a:ext>
              </a:extLst>
            </p:cNvPr>
            <p:cNvSpPr/>
            <p:nvPr/>
          </p:nvSpPr>
          <p:spPr>
            <a:xfrm>
              <a:off x="3359696" y="4365104"/>
              <a:ext cx="504056" cy="216024"/>
            </a:xfrm>
            <a:prstGeom prst="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DE" sz="1350"/>
            </a:p>
          </p:txBody>
        </p:sp>
        <p:sp>
          <p:nvSpPr>
            <p:cNvPr id="24" name="Rectangle 23">
              <a:extLst>
                <a:ext uri="{FF2B5EF4-FFF2-40B4-BE49-F238E27FC236}">
                  <a16:creationId xmlns:a16="http://schemas.microsoft.com/office/drawing/2014/main" id="{E86B1D85-1AAD-E44C-AC2D-188795E169F8}"/>
                </a:ext>
              </a:extLst>
            </p:cNvPr>
            <p:cNvSpPr/>
            <p:nvPr/>
          </p:nvSpPr>
          <p:spPr>
            <a:xfrm>
              <a:off x="3827685" y="2492896"/>
              <a:ext cx="504056" cy="2079207"/>
            </a:xfrm>
            <a:prstGeom prst="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DE" sz="1350"/>
            </a:p>
          </p:txBody>
        </p:sp>
        <p:sp>
          <p:nvSpPr>
            <p:cNvPr id="25" name="Rectangle 24">
              <a:extLst>
                <a:ext uri="{FF2B5EF4-FFF2-40B4-BE49-F238E27FC236}">
                  <a16:creationId xmlns:a16="http://schemas.microsoft.com/office/drawing/2014/main" id="{460CBC25-F780-9C48-B5D3-CFA071D8389F}"/>
                </a:ext>
              </a:extLst>
            </p:cNvPr>
            <p:cNvSpPr/>
            <p:nvPr/>
          </p:nvSpPr>
          <p:spPr>
            <a:xfrm>
              <a:off x="4346720" y="3510163"/>
              <a:ext cx="458353" cy="1070965"/>
            </a:xfrm>
            <a:prstGeom prst="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DE" sz="1350"/>
            </a:p>
          </p:txBody>
        </p:sp>
        <p:sp>
          <p:nvSpPr>
            <p:cNvPr id="27" name="Rectangle 26">
              <a:extLst>
                <a:ext uri="{FF2B5EF4-FFF2-40B4-BE49-F238E27FC236}">
                  <a16:creationId xmlns:a16="http://schemas.microsoft.com/office/drawing/2014/main" id="{CEB16E88-BFA7-F44E-BBCE-EFB2EE0EB0D1}"/>
                </a:ext>
              </a:extLst>
            </p:cNvPr>
            <p:cNvSpPr/>
            <p:nvPr/>
          </p:nvSpPr>
          <p:spPr>
            <a:xfrm>
              <a:off x="5288041" y="4294363"/>
              <a:ext cx="504056" cy="2939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DE" sz="1350"/>
            </a:p>
          </p:txBody>
        </p:sp>
        <p:sp>
          <p:nvSpPr>
            <p:cNvPr id="28" name="Rectangle 27">
              <a:extLst>
                <a:ext uri="{FF2B5EF4-FFF2-40B4-BE49-F238E27FC236}">
                  <a16:creationId xmlns:a16="http://schemas.microsoft.com/office/drawing/2014/main" id="{6D3C0585-B446-1748-B996-DC7112FD7113}"/>
                </a:ext>
              </a:extLst>
            </p:cNvPr>
            <p:cNvSpPr/>
            <p:nvPr/>
          </p:nvSpPr>
          <p:spPr>
            <a:xfrm>
              <a:off x="6229362" y="4365104"/>
              <a:ext cx="504056" cy="2231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DE" sz="1350"/>
            </a:p>
          </p:txBody>
        </p:sp>
        <p:sp>
          <p:nvSpPr>
            <p:cNvPr id="29" name="Rectangle 28">
              <a:extLst>
                <a:ext uri="{FF2B5EF4-FFF2-40B4-BE49-F238E27FC236}">
                  <a16:creationId xmlns:a16="http://schemas.microsoft.com/office/drawing/2014/main" id="{A4DEBA19-0A54-B54C-9988-F3512D1B4A98}"/>
                </a:ext>
              </a:extLst>
            </p:cNvPr>
            <p:cNvSpPr/>
            <p:nvPr/>
          </p:nvSpPr>
          <p:spPr>
            <a:xfrm>
              <a:off x="7646663" y="4437112"/>
              <a:ext cx="504056" cy="15118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DE" sz="1350"/>
            </a:p>
          </p:txBody>
        </p:sp>
        <p:sp>
          <p:nvSpPr>
            <p:cNvPr id="31" name="Rectangle 30">
              <a:extLst>
                <a:ext uri="{FF2B5EF4-FFF2-40B4-BE49-F238E27FC236}">
                  <a16:creationId xmlns:a16="http://schemas.microsoft.com/office/drawing/2014/main" id="{1F9DFAA7-4E01-214E-8B1C-8EDD9781D64A}"/>
                </a:ext>
              </a:extLst>
            </p:cNvPr>
            <p:cNvSpPr/>
            <p:nvPr/>
          </p:nvSpPr>
          <p:spPr>
            <a:xfrm>
              <a:off x="9581221" y="3645024"/>
              <a:ext cx="504056" cy="9606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DE" sz="1350"/>
            </a:p>
          </p:txBody>
        </p:sp>
      </p:grpSp>
      <p:sp>
        <p:nvSpPr>
          <p:cNvPr id="8" name="Rectangle 7">
            <a:extLst>
              <a:ext uri="{FF2B5EF4-FFF2-40B4-BE49-F238E27FC236}">
                <a16:creationId xmlns:a16="http://schemas.microsoft.com/office/drawing/2014/main" id="{AF4B7CDE-029F-3240-8C03-B144FE456671}"/>
              </a:ext>
            </a:extLst>
          </p:cNvPr>
          <p:cNvSpPr/>
          <p:nvPr/>
        </p:nvSpPr>
        <p:spPr>
          <a:xfrm>
            <a:off x="1524000" y="4302612"/>
            <a:ext cx="9353862" cy="2442003"/>
          </a:xfrm>
          <a:prstGeom prst="rect">
            <a:avLst/>
          </a:prstGeom>
          <a:solidFill>
            <a:schemeClr val="bg1"/>
          </a:solidFill>
          <a:ln>
            <a:solidFill>
              <a:srgbClr val="000000">
                <a:alpha val="0"/>
              </a:srgb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DE"/>
          </a:p>
        </p:txBody>
      </p:sp>
      <p:grpSp>
        <p:nvGrpSpPr>
          <p:cNvPr id="7" name="Group 6">
            <a:extLst>
              <a:ext uri="{FF2B5EF4-FFF2-40B4-BE49-F238E27FC236}">
                <a16:creationId xmlns:a16="http://schemas.microsoft.com/office/drawing/2014/main" id="{2C3414DF-E99B-6A42-8012-81EA13D8C5C0}"/>
              </a:ext>
            </a:extLst>
          </p:cNvPr>
          <p:cNvGrpSpPr/>
          <p:nvPr/>
        </p:nvGrpSpPr>
        <p:grpSpPr>
          <a:xfrm>
            <a:off x="5936498" y="4565682"/>
            <a:ext cx="736099" cy="834771"/>
            <a:chOff x="4412497" y="4378393"/>
            <a:chExt cx="736099" cy="834771"/>
          </a:xfrm>
        </p:grpSpPr>
        <p:sp>
          <p:nvSpPr>
            <p:cNvPr id="4" name="TextBox 3">
              <a:extLst>
                <a:ext uri="{FF2B5EF4-FFF2-40B4-BE49-F238E27FC236}">
                  <a16:creationId xmlns:a16="http://schemas.microsoft.com/office/drawing/2014/main" id="{E943D925-276D-1841-BF5F-64A2D59F3478}"/>
                </a:ext>
              </a:extLst>
            </p:cNvPr>
            <p:cNvSpPr txBox="1"/>
            <p:nvPr/>
          </p:nvSpPr>
          <p:spPr>
            <a:xfrm>
              <a:off x="4412497" y="4843832"/>
              <a:ext cx="736099" cy="369332"/>
            </a:xfrm>
            <a:prstGeom prst="rect">
              <a:avLst/>
            </a:prstGeom>
            <a:solidFill>
              <a:schemeClr val="bg1">
                <a:lumMod val="50000"/>
              </a:schemeClr>
            </a:solidFill>
            <a:ln w="76200">
              <a:solidFill>
                <a:srgbClr val="FF0000"/>
              </a:solidFill>
            </a:ln>
          </p:spPr>
          <p:txBody>
            <a:bodyPr wrap="none" rtlCol="0">
              <a:spAutoFit/>
            </a:bodyPr>
            <a:lstStyle/>
            <a:p>
              <a:r>
                <a:rPr lang="en-DE">
                  <a:solidFill>
                    <a:schemeClr val="bg1">
                      <a:lumMod val="75000"/>
                    </a:schemeClr>
                  </a:solidFill>
                </a:rPr>
                <a:t>Kli_IO</a:t>
              </a:r>
            </a:p>
          </p:txBody>
        </p:sp>
        <p:sp>
          <p:nvSpPr>
            <p:cNvPr id="6" name="Left Arrow 5">
              <a:extLst>
                <a:ext uri="{FF2B5EF4-FFF2-40B4-BE49-F238E27FC236}">
                  <a16:creationId xmlns:a16="http://schemas.microsoft.com/office/drawing/2014/main" id="{36DC643F-6839-4B4F-902F-25EB7DD6D2D5}"/>
                </a:ext>
              </a:extLst>
            </p:cNvPr>
            <p:cNvSpPr/>
            <p:nvPr/>
          </p:nvSpPr>
          <p:spPr>
            <a:xfrm rot="5400000">
              <a:off x="4607590" y="4404339"/>
              <a:ext cx="429134" cy="377241"/>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DE"/>
            </a:p>
          </p:txBody>
        </p:sp>
      </p:grpSp>
    </p:spTree>
    <p:extLst>
      <p:ext uri="{BB962C8B-B14F-4D97-AF65-F5344CB8AC3E}">
        <p14:creationId xmlns:p14="http://schemas.microsoft.com/office/powerpoint/2010/main" val="134887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Content Placeholder 57" descr="Bildschirmfoto 2020-05-20 um 18.31.26.png"/>
          <p:cNvPicPr>
            <a:picLocks noGrp="1" noChangeAspect="1"/>
          </p:cNvPicPr>
          <p:nvPr>
            <p:ph idx="1"/>
          </p:nvPr>
        </p:nvPicPr>
        <p:blipFill>
          <a:blip r:embed="rId3">
            <a:extLst>
              <a:ext uri="{28A0092B-C50C-407E-A947-70E740481C1C}">
                <a14:useLocalDpi xmlns:a14="http://schemas.microsoft.com/office/drawing/2010/main" val="0"/>
              </a:ext>
            </a:extLst>
          </a:blip>
          <a:srcRect t="-4535" b="-4535"/>
          <a:stretch>
            <a:fillRect/>
          </a:stretch>
        </p:blipFill>
        <p:spPr>
          <a:xfrm>
            <a:off x="2111810" y="2059680"/>
            <a:ext cx="7984011" cy="4390899"/>
          </a:xfrm>
        </p:spPr>
      </p:pic>
      <p:sp>
        <p:nvSpPr>
          <p:cNvPr id="2" name="Title 1"/>
          <p:cNvSpPr>
            <a:spLocks noGrp="1"/>
          </p:cNvSpPr>
          <p:nvPr>
            <p:ph type="title"/>
          </p:nvPr>
        </p:nvSpPr>
        <p:spPr>
          <a:xfrm>
            <a:off x="1981200" y="223838"/>
            <a:ext cx="8229600" cy="497522"/>
          </a:xfrm>
        </p:spPr>
        <p:txBody>
          <a:bodyPr>
            <a:normAutofit fontScale="90000"/>
          </a:bodyPr>
          <a:lstStyle/>
          <a:p>
            <a:r>
              <a:rPr lang="en-US" b="1" dirty="0" err="1">
                <a:solidFill>
                  <a:srgbClr val="FF0000"/>
                </a:solidFill>
              </a:rPr>
              <a:t>Wie</a:t>
            </a:r>
            <a:r>
              <a:rPr lang="en-US" b="1" dirty="0">
                <a:solidFill>
                  <a:srgbClr val="FF0000"/>
                </a:solidFill>
              </a:rPr>
              <a:t> </a:t>
            </a:r>
            <a:r>
              <a:rPr lang="en-US" b="1" dirty="0" err="1">
                <a:solidFill>
                  <a:srgbClr val="FF0000"/>
                </a:solidFill>
              </a:rPr>
              <a:t>kommen</a:t>
            </a:r>
            <a:r>
              <a:rPr lang="en-US" b="1" dirty="0">
                <a:solidFill>
                  <a:srgbClr val="FF0000"/>
                </a:solidFill>
              </a:rPr>
              <a:t> </a:t>
            </a:r>
            <a:r>
              <a:rPr lang="en-US" b="1" dirty="0" err="1">
                <a:solidFill>
                  <a:srgbClr val="FF0000"/>
                </a:solidFill>
              </a:rPr>
              <a:t>wir</a:t>
            </a:r>
            <a:r>
              <a:rPr lang="en-US" b="1" dirty="0">
                <a:solidFill>
                  <a:srgbClr val="FF0000"/>
                </a:solidFill>
              </a:rPr>
              <a:t> </a:t>
            </a:r>
            <a:r>
              <a:rPr lang="en-US" b="1" dirty="0" err="1">
                <a:solidFill>
                  <a:srgbClr val="FF0000"/>
                </a:solidFill>
              </a:rPr>
              <a:t>dorthin</a:t>
            </a:r>
            <a:r>
              <a:rPr lang="en-US" b="1" dirty="0">
                <a:solidFill>
                  <a:srgbClr val="FF0000"/>
                </a:solidFill>
              </a:rPr>
              <a:t>?</a:t>
            </a:r>
            <a:r>
              <a:rPr lang="en-US" dirty="0"/>
              <a:t> </a:t>
            </a:r>
          </a:p>
        </p:txBody>
      </p:sp>
      <p:sp>
        <p:nvSpPr>
          <p:cNvPr id="11" name="TextBox 10"/>
          <p:cNvSpPr txBox="1"/>
          <p:nvPr/>
        </p:nvSpPr>
        <p:spPr>
          <a:xfrm>
            <a:off x="9743440" y="6543040"/>
            <a:ext cx="924560" cy="261610"/>
          </a:xfrm>
          <a:prstGeom prst="rect">
            <a:avLst/>
          </a:prstGeom>
          <a:noFill/>
        </p:spPr>
        <p:txBody>
          <a:bodyPr wrap="square" rtlCol="0">
            <a:spAutoFit/>
          </a:bodyPr>
          <a:lstStyle/>
          <a:p>
            <a:r>
              <a:rPr lang="en-US" sz="1100" dirty="0"/>
              <a:t>SDU, 2013</a:t>
            </a:r>
          </a:p>
        </p:txBody>
      </p:sp>
      <p:pic>
        <p:nvPicPr>
          <p:cNvPr id="13" name="Picture 12" descr="KLIK_green_logo_Ne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754" y="1400081"/>
            <a:ext cx="1339372" cy="553036"/>
          </a:xfrm>
          <a:prstGeom prst="rect">
            <a:avLst/>
          </a:prstGeom>
        </p:spPr>
      </p:pic>
      <p:pic>
        <p:nvPicPr>
          <p:cNvPr id="16" name="Picture 15" descr="cropped-BUND_Logo_Guetesiege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0675" y="1266737"/>
            <a:ext cx="1238389" cy="821212"/>
          </a:xfrm>
          <a:prstGeom prst="rect">
            <a:avLst/>
          </a:prstGeom>
        </p:spPr>
      </p:pic>
      <p:cxnSp>
        <p:nvCxnSpPr>
          <p:cNvPr id="21" name="Straight Arrow Connector 20"/>
          <p:cNvCxnSpPr>
            <a:stCxn id="13" idx="2"/>
          </p:cNvCxnSpPr>
          <p:nvPr/>
        </p:nvCxnSpPr>
        <p:spPr>
          <a:xfrm>
            <a:off x="2364440" y="1953118"/>
            <a:ext cx="290218" cy="162446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794000" y="2087950"/>
            <a:ext cx="817860" cy="148963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296435" y="2013492"/>
            <a:ext cx="707359" cy="28417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34" name="Picture 33" descr="RecycleReduceReu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0309" y="1126952"/>
            <a:ext cx="909858" cy="889386"/>
          </a:xfrm>
          <a:prstGeom prst="rect">
            <a:avLst/>
          </a:prstGeom>
        </p:spPr>
      </p:pic>
      <p:cxnSp>
        <p:nvCxnSpPr>
          <p:cNvPr id="35" name="Straight Arrow Connector 34"/>
          <p:cNvCxnSpPr>
            <a:stCxn id="34" idx="2"/>
          </p:cNvCxnSpPr>
          <p:nvPr/>
        </p:nvCxnSpPr>
        <p:spPr>
          <a:xfrm flipH="1">
            <a:off x="8416366" y="2016339"/>
            <a:ext cx="1488873" cy="227366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1" name="Picture 40" descr="teaser_praeventi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5700" y="1188065"/>
            <a:ext cx="929448" cy="843120"/>
          </a:xfrm>
          <a:prstGeom prst="rect">
            <a:avLst/>
          </a:prstGeom>
        </p:spPr>
      </p:pic>
      <p:pic>
        <p:nvPicPr>
          <p:cNvPr id="42" name="Picture 41" descr="HCWH 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5971" y="1126953"/>
            <a:ext cx="965782" cy="1006833"/>
          </a:xfrm>
          <a:prstGeom prst="rect">
            <a:avLst/>
          </a:prstGeom>
        </p:spPr>
      </p:pic>
      <p:pic>
        <p:nvPicPr>
          <p:cNvPr id="45" name="Picture 44" descr="eyJidWNrZXQiOiJjZG4uYWVyenRlYmxhdHQuZGUiLCJrZXkiOiJiaWxkZXJcLzIwMTZcLzA5XC9pbWcxMzYzODk4MDcuZ2lmIiwiZWRpdHMiOnsicmVzaXplIjp7ImZpdCI6Imluc2lkZSIsIndpZHRoIjo4MDB9fX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5073" y="1228019"/>
            <a:ext cx="614277" cy="803167"/>
          </a:xfrm>
          <a:prstGeom prst="rect">
            <a:avLst/>
          </a:prstGeom>
        </p:spPr>
      </p:pic>
      <p:pic>
        <p:nvPicPr>
          <p:cNvPr id="48" name="Picture 47" descr="EAT-Lancet_PHD_Plate_RGB-02-940x94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4794" y="1188066"/>
            <a:ext cx="945721" cy="945721"/>
          </a:xfrm>
          <a:prstGeom prst="rect">
            <a:avLst/>
          </a:prstGeom>
        </p:spPr>
      </p:pic>
      <p:cxnSp>
        <p:nvCxnSpPr>
          <p:cNvPr id="54" name="Straight Arrow Connector 53"/>
          <p:cNvCxnSpPr/>
          <p:nvPr/>
        </p:nvCxnSpPr>
        <p:spPr>
          <a:xfrm flipH="1">
            <a:off x="4704081" y="2087950"/>
            <a:ext cx="1295741" cy="131565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59" name="Picture 58" descr="Bildschirmfoto 2020-05-20 um 18.32.4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6057" y="5852018"/>
            <a:ext cx="3123293" cy="205584"/>
          </a:xfrm>
          <a:prstGeom prst="rect">
            <a:avLst/>
          </a:prstGeom>
        </p:spPr>
      </p:pic>
      <p:sp>
        <p:nvSpPr>
          <p:cNvPr id="66" name="Rectangle 65"/>
          <p:cNvSpPr/>
          <p:nvPr/>
        </p:nvSpPr>
        <p:spPr>
          <a:xfrm>
            <a:off x="1524001" y="6450579"/>
            <a:ext cx="7733217" cy="307777"/>
          </a:xfrm>
          <a:prstGeom prst="rect">
            <a:avLst/>
          </a:prstGeom>
        </p:spPr>
        <p:txBody>
          <a:bodyPr wrap="square">
            <a:spAutoFit/>
          </a:bodyPr>
          <a:lstStyle/>
          <a:p>
            <a:r>
              <a:rPr lang="en-US" sz="1400" dirty="0" err="1"/>
              <a:t>Bei</a:t>
            </a:r>
            <a:r>
              <a:rPr lang="en-US" sz="1400" dirty="0"/>
              <a:t> </a:t>
            </a:r>
            <a:r>
              <a:rPr lang="en-US" sz="1400" dirty="0" err="1"/>
              <a:t>Interesse</a:t>
            </a:r>
            <a:r>
              <a:rPr lang="en-US" sz="1400" dirty="0"/>
              <a:t> </a:t>
            </a:r>
            <a:r>
              <a:rPr lang="en-US" sz="1400" dirty="0" err="1"/>
              <a:t>gerne</a:t>
            </a:r>
            <a:r>
              <a:rPr lang="en-US" sz="1400" dirty="0"/>
              <a:t> </a:t>
            </a:r>
            <a:r>
              <a:rPr lang="en-US" sz="1400" dirty="0" err="1"/>
              <a:t>melden</a:t>
            </a:r>
            <a:r>
              <a:rPr lang="en-US" sz="1400" dirty="0"/>
              <a:t>: </a:t>
            </a:r>
            <a:r>
              <a:rPr lang="en-US" sz="1400" b="1" dirty="0" err="1"/>
              <a:t>claudia.quitmann@uni-heidelberg.de</a:t>
            </a:r>
            <a:endParaRPr lang="en-US" sz="1400" b="1" dirty="0"/>
          </a:p>
        </p:txBody>
      </p:sp>
      <p:cxnSp>
        <p:nvCxnSpPr>
          <p:cNvPr id="70" name="Straight Arrow Connector 69"/>
          <p:cNvCxnSpPr>
            <a:stCxn id="48" idx="2"/>
          </p:cNvCxnSpPr>
          <p:nvPr/>
        </p:nvCxnSpPr>
        <p:spPr>
          <a:xfrm flipH="1">
            <a:off x="5561406" y="2133787"/>
            <a:ext cx="1776248" cy="190221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54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2">
            <a:extLst>
              <a:ext uri="{FF2B5EF4-FFF2-40B4-BE49-F238E27FC236}">
                <a16:creationId xmlns:a16="http://schemas.microsoft.com/office/drawing/2014/main" id="{38D0190A-7E5D-4374-9314-4F1621D8B696}"/>
              </a:ext>
            </a:extLst>
          </p:cNvPr>
          <p:cNvGraphicFramePr/>
          <p:nvPr/>
        </p:nvGraphicFramePr>
        <p:xfrm>
          <a:off x="1948857" y="1484784"/>
          <a:ext cx="75397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2">
            <a:extLst>
              <a:ext uri="{FF2B5EF4-FFF2-40B4-BE49-F238E27FC236}">
                <a16:creationId xmlns:a16="http://schemas.microsoft.com/office/drawing/2014/main" id="{69A881F7-1B3B-46EB-ABDE-1F0486CAC7C2}"/>
              </a:ext>
            </a:extLst>
          </p:cNvPr>
          <p:cNvSpPr txBox="1"/>
          <p:nvPr/>
        </p:nvSpPr>
        <p:spPr>
          <a:xfrm>
            <a:off x="2063553" y="6381329"/>
            <a:ext cx="6138295" cy="307777"/>
          </a:xfrm>
          <a:prstGeom prst="rect">
            <a:avLst/>
          </a:prstGeom>
          <a:noFill/>
        </p:spPr>
        <p:txBody>
          <a:bodyPr wrap="square" rtlCol="0">
            <a:spAutoFit/>
          </a:bodyPr>
          <a:lstStyle/>
          <a:p>
            <a:r>
              <a:rPr lang="de-DE" sz="1400" dirty="0"/>
              <a:t>Quelle: Herrmann 2017</a:t>
            </a:r>
          </a:p>
        </p:txBody>
      </p:sp>
      <p:sp>
        <p:nvSpPr>
          <p:cNvPr id="7" name="Textfeld 15">
            <a:extLst>
              <a:ext uri="{FF2B5EF4-FFF2-40B4-BE49-F238E27FC236}">
                <a16:creationId xmlns:a16="http://schemas.microsoft.com/office/drawing/2014/main" id="{07B9B726-31E5-4F38-B95E-C3305F4F7ED7}"/>
              </a:ext>
            </a:extLst>
          </p:cNvPr>
          <p:cNvSpPr txBox="1"/>
          <p:nvPr/>
        </p:nvSpPr>
        <p:spPr>
          <a:xfrm>
            <a:off x="1948857" y="620688"/>
            <a:ext cx="7992440" cy="738664"/>
          </a:xfrm>
          <a:prstGeom prst="rect">
            <a:avLst/>
          </a:prstGeom>
          <a:noFill/>
        </p:spPr>
        <p:txBody>
          <a:bodyPr wrap="square" lIns="0" tIns="0" rIns="0" bIns="0" rtlCol="0">
            <a:spAutoFit/>
          </a:bodyPr>
          <a:lstStyle/>
          <a:p>
            <a:pPr lvl="0"/>
            <a:r>
              <a:rPr lang="de-DE" sz="1600" b="1" dirty="0">
                <a:solidFill>
                  <a:srgbClr val="004A6F"/>
                </a:solidFill>
              </a:rPr>
              <a:t>Beispiel direkte Auswirkungen für klinisch tätige Ärzte</a:t>
            </a:r>
          </a:p>
          <a:p>
            <a:r>
              <a:rPr lang="de-DE" sz="3200" b="1" dirty="0">
                <a:solidFill>
                  <a:srgbClr val="004A6F"/>
                </a:solidFill>
                <a:latin typeface="+mj-lt"/>
              </a:rPr>
              <a:t>Heiße Tage und Hitzewellen: Handlungsfelder </a:t>
            </a:r>
          </a:p>
        </p:txBody>
      </p:sp>
      <p:pic>
        <p:nvPicPr>
          <p:cNvPr id="3" name="Picture 2">
            <a:extLst>
              <a:ext uri="{FF2B5EF4-FFF2-40B4-BE49-F238E27FC236}">
                <a16:creationId xmlns:a16="http://schemas.microsoft.com/office/drawing/2014/main" id="{BD0B5061-431D-664F-A154-B9AC1C1D5436}"/>
              </a:ext>
            </a:extLst>
          </p:cNvPr>
          <p:cNvPicPr>
            <a:picLocks noChangeAspect="1"/>
          </p:cNvPicPr>
          <p:nvPr/>
        </p:nvPicPr>
        <p:blipFill>
          <a:blip r:embed="rId7"/>
          <a:stretch>
            <a:fillRect/>
          </a:stretch>
        </p:blipFill>
        <p:spPr>
          <a:xfrm>
            <a:off x="263352" y="243853"/>
            <a:ext cx="736600" cy="711200"/>
          </a:xfrm>
          <a:prstGeom prst="rect">
            <a:avLst/>
          </a:prstGeom>
        </p:spPr>
      </p:pic>
    </p:spTree>
    <p:extLst>
      <p:ext uri="{BB962C8B-B14F-4D97-AF65-F5344CB8AC3E}">
        <p14:creationId xmlns:p14="http://schemas.microsoft.com/office/powerpoint/2010/main" val="3636156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647" y="1089859"/>
            <a:ext cx="6048672" cy="515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239648" y="6446947"/>
            <a:ext cx="8428353" cy="307777"/>
          </a:xfrm>
          <a:prstGeom prst="rect">
            <a:avLst/>
          </a:prstGeom>
          <a:noFill/>
        </p:spPr>
        <p:txBody>
          <a:bodyPr wrap="square" rtlCol="0">
            <a:spAutoFit/>
          </a:bodyPr>
          <a:lstStyle/>
          <a:p>
            <a:r>
              <a:rPr lang="de-DE" sz="1400" dirty="0"/>
              <a:t>Quelle: Herrmann et al. Zeitschrift für Gerontologie und Geriatrie 2019</a:t>
            </a:r>
          </a:p>
        </p:txBody>
      </p:sp>
      <p:sp>
        <p:nvSpPr>
          <p:cNvPr id="3" name="Rectangle 2">
            <a:extLst>
              <a:ext uri="{FF2B5EF4-FFF2-40B4-BE49-F238E27FC236}">
                <a16:creationId xmlns:a16="http://schemas.microsoft.com/office/drawing/2014/main" id="{44BA7305-54B1-4A6D-AAB8-5C83118BAC1B}"/>
              </a:ext>
            </a:extLst>
          </p:cNvPr>
          <p:cNvSpPr/>
          <p:nvPr/>
        </p:nvSpPr>
        <p:spPr>
          <a:xfrm>
            <a:off x="2253612" y="3212976"/>
            <a:ext cx="5930620" cy="6480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C7F479EA-6ABE-476A-A514-9C215E80E562}"/>
              </a:ext>
            </a:extLst>
          </p:cNvPr>
          <p:cNvSpPr txBox="1"/>
          <p:nvPr/>
        </p:nvSpPr>
        <p:spPr>
          <a:xfrm>
            <a:off x="8198197" y="2659849"/>
            <a:ext cx="2042188" cy="1754326"/>
          </a:xfrm>
          <a:prstGeom prst="rect">
            <a:avLst/>
          </a:prstGeom>
          <a:noFill/>
          <a:ln w="38100">
            <a:solidFill>
              <a:srgbClr val="C00000"/>
            </a:solidFill>
          </a:ln>
        </p:spPr>
        <p:txBody>
          <a:bodyPr wrap="square" rtlCol="0">
            <a:spAutoFit/>
          </a:bodyPr>
          <a:lstStyle/>
          <a:p>
            <a:r>
              <a:rPr lang="de-DE" dirty="0"/>
              <a:t>Oft vernachlässigt und wichtig für Ältere wg. verminderter körpereigener Wärmeregulation</a:t>
            </a:r>
          </a:p>
        </p:txBody>
      </p:sp>
      <p:sp>
        <p:nvSpPr>
          <p:cNvPr id="8" name="Textfeld 15">
            <a:extLst>
              <a:ext uri="{FF2B5EF4-FFF2-40B4-BE49-F238E27FC236}">
                <a16:creationId xmlns:a16="http://schemas.microsoft.com/office/drawing/2014/main" id="{83D19811-D711-4976-87F7-6D36AD13162B}"/>
              </a:ext>
            </a:extLst>
          </p:cNvPr>
          <p:cNvSpPr txBox="1"/>
          <p:nvPr/>
        </p:nvSpPr>
        <p:spPr>
          <a:xfrm>
            <a:off x="2247945" y="120964"/>
            <a:ext cx="7992440" cy="984885"/>
          </a:xfrm>
          <a:prstGeom prst="rect">
            <a:avLst/>
          </a:prstGeom>
          <a:noFill/>
        </p:spPr>
        <p:txBody>
          <a:bodyPr wrap="square" lIns="0" tIns="0" rIns="0" bIns="0" rtlCol="0">
            <a:spAutoFit/>
          </a:bodyPr>
          <a:lstStyle/>
          <a:p>
            <a:r>
              <a:rPr lang="de-DE" sz="3200" b="1" dirty="0">
                <a:solidFill>
                  <a:srgbClr val="004A6F"/>
                </a:solidFill>
                <a:latin typeface="+mj-lt"/>
              </a:rPr>
              <a:t>Handlungsfeld 1: Präventionsstrategien kommunizieren</a:t>
            </a:r>
          </a:p>
        </p:txBody>
      </p:sp>
    </p:spTree>
    <p:extLst>
      <p:ext uri="{BB962C8B-B14F-4D97-AF65-F5344CB8AC3E}">
        <p14:creationId xmlns:p14="http://schemas.microsoft.com/office/powerpoint/2010/main" val="306120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07D1-A5FD-419B-90D5-A641550F7B56}"/>
              </a:ext>
            </a:extLst>
          </p:cNvPr>
          <p:cNvSpPr>
            <a:spLocks noGrp="1"/>
          </p:cNvSpPr>
          <p:nvPr>
            <p:ph type="title"/>
          </p:nvPr>
        </p:nvSpPr>
        <p:spPr>
          <a:xfrm>
            <a:off x="1828488" y="-61839"/>
            <a:ext cx="8748464" cy="1325563"/>
          </a:xfrm>
        </p:spPr>
        <p:txBody>
          <a:bodyPr>
            <a:normAutofit/>
          </a:bodyPr>
          <a:lstStyle/>
          <a:p>
            <a:r>
              <a:rPr lang="de-DE" sz="2800" b="1" dirty="0">
                <a:solidFill>
                  <a:schemeClr val="accent1">
                    <a:lumMod val="50000"/>
                  </a:schemeClr>
                </a:solidFill>
                <a:latin typeface="+mn-lt"/>
              </a:rPr>
              <a:t>(3) List of </a:t>
            </a:r>
            <a:r>
              <a:rPr lang="de-DE" sz="2800" b="1" dirty="0" err="1">
                <a:solidFill>
                  <a:schemeClr val="accent1">
                    <a:lumMod val="50000"/>
                  </a:schemeClr>
                </a:solidFill>
                <a:latin typeface="+mn-lt"/>
              </a:rPr>
              <a:t>common</a:t>
            </a:r>
            <a:r>
              <a:rPr lang="de-DE" sz="2800" b="1" dirty="0">
                <a:solidFill>
                  <a:schemeClr val="accent1">
                    <a:lumMod val="50000"/>
                  </a:schemeClr>
                </a:solidFill>
                <a:latin typeface="+mn-lt"/>
              </a:rPr>
              <a:t> </a:t>
            </a:r>
            <a:r>
              <a:rPr lang="de-DE" sz="2800" b="1" dirty="0" err="1">
                <a:solidFill>
                  <a:schemeClr val="accent1">
                    <a:lumMod val="50000"/>
                  </a:schemeClr>
                </a:solidFill>
                <a:latin typeface="+mn-lt"/>
              </a:rPr>
              <a:t>risky</a:t>
            </a:r>
            <a:r>
              <a:rPr lang="de-DE" sz="2800" b="1" dirty="0">
                <a:solidFill>
                  <a:schemeClr val="accent1">
                    <a:lumMod val="50000"/>
                  </a:schemeClr>
                </a:solidFill>
                <a:latin typeface="+mn-lt"/>
              </a:rPr>
              <a:t> </a:t>
            </a:r>
            <a:r>
              <a:rPr lang="de-DE" sz="2800" b="1" dirty="0" err="1">
                <a:solidFill>
                  <a:schemeClr val="accent1">
                    <a:lumMod val="50000"/>
                  </a:schemeClr>
                </a:solidFill>
                <a:latin typeface="+mn-lt"/>
              </a:rPr>
              <a:t>drugs</a:t>
            </a:r>
            <a:r>
              <a:rPr lang="de-DE" sz="2800" b="1" dirty="0">
                <a:solidFill>
                  <a:schemeClr val="accent1">
                    <a:lumMod val="50000"/>
                  </a:schemeClr>
                </a:solidFill>
                <a:latin typeface="+mn-lt"/>
              </a:rPr>
              <a:t> </a:t>
            </a:r>
            <a:r>
              <a:rPr lang="de-DE" sz="2800" b="1" dirty="0" err="1">
                <a:solidFill>
                  <a:schemeClr val="accent1">
                    <a:lumMod val="50000"/>
                  </a:schemeClr>
                </a:solidFill>
                <a:latin typeface="+mn-lt"/>
              </a:rPr>
              <a:t>during</a:t>
            </a:r>
            <a:r>
              <a:rPr lang="de-DE" sz="2800" b="1" dirty="0">
                <a:solidFill>
                  <a:schemeClr val="accent1">
                    <a:lumMod val="50000"/>
                  </a:schemeClr>
                </a:solidFill>
                <a:latin typeface="+mn-lt"/>
              </a:rPr>
              <a:t> </a:t>
            </a:r>
            <a:r>
              <a:rPr lang="de-DE" sz="2800" b="1" dirty="0" err="1">
                <a:solidFill>
                  <a:schemeClr val="accent1">
                    <a:lumMod val="50000"/>
                  </a:schemeClr>
                </a:solidFill>
                <a:latin typeface="+mn-lt"/>
              </a:rPr>
              <a:t>heat</a:t>
            </a:r>
            <a:r>
              <a:rPr lang="de-DE" sz="2800" b="1" dirty="0">
                <a:solidFill>
                  <a:schemeClr val="accent1">
                    <a:lumMod val="50000"/>
                  </a:schemeClr>
                </a:solidFill>
                <a:latin typeface="+mn-lt"/>
              </a:rPr>
              <a:t> </a:t>
            </a:r>
            <a:r>
              <a:rPr lang="de-DE" sz="2800" b="1" dirty="0" err="1">
                <a:solidFill>
                  <a:schemeClr val="accent1">
                    <a:lumMod val="50000"/>
                  </a:schemeClr>
                </a:solidFill>
                <a:latin typeface="+mn-lt"/>
              </a:rPr>
              <a:t>waves</a:t>
            </a:r>
            <a:r>
              <a:rPr lang="de-DE" sz="2800" b="1" dirty="0">
                <a:solidFill>
                  <a:schemeClr val="accent1">
                    <a:lumMod val="50000"/>
                  </a:schemeClr>
                </a:solidFill>
                <a:latin typeface="+mn-lt"/>
              </a:rPr>
              <a:t>:</a:t>
            </a:r>
            <a:endParaRPr lang="de-DE" dirty="0"/>
          </a:p>
        </p:txBody>
      </p:sp>
      <p:sp>
        <p:nvSpPr>
          <p:cNvPr id="3" name="Content Placeholder 2">
            <a:extLst>
              <a:ext uri="{FF2B5EF4-FFF2-40B4-BE49-F238E27FC236}">
                <a16:creationId xmlns:a16="http://schemas.microsoft.com/office/drawing/2014/main" id="{F084204D-E6CD-45B9-A08F-17E447EA3423}"/>
              </a:ext>
            </a:extLst>
          </p:cNvPr>
          <p:cNvSpPr>
            <a:spLocks noGrp="1"/>
          </p:cNvSpPr>
          <p:nvPr>
            <p:ph idx="1"/>
          </p:nvPr>
        </p:nvSpPr>
        <p:spPr/>
        <p:txBody>
          <a:bodyPr/>
          <a:lstStyle/>
          <a:p>
            <a:endParaRPr lang="de-DE" dirty="0"/>
          </a:p>
        </p:txBody>
      </p:sp>
      <p:pic>
        <p:nvPicPr>
          <p:cNvPr id="4" name="Picture 3">
            <a:extLst>
              <a:ext uri="{FF2B5EF4-FFF2-40B4-BE49-F238E27FC236}">
                <a16:creationId xmlns:a16="http://schemas.microsoft.com/office/drawing/2014/main" id="{2B9EB2A1-427D-4D9B-AE74-580AE9EB3C5E}"/>
              </a:ext>
            </a:extLst>
          </p:cNvPr>
          <p:cNvPicPr>
            <a:picLocks noChangeAspect="1"/>
          </p:cNvPicPr>
          <p:nvPr/>
        </p:nvPicPr>
        <p:blipFill rotWithShape="1">
          <a:blip r:embed="rId2"/>
          <a:srcRect l="10625" t="14564" r="16138" b="5962"/>
          <a:stretch/>
        </p:blipFill>
        <p:spPr>
          <a:xfrm>
            <a:off x="1249195" y="908720"/>
            <a:ext cx="9242236" cy="5380425"/>
          </a:xfrm>
          <a:prstGeom prst="rect">
            <a:avLst/>
          </a:prstGeom>
        </p:spPr>
      </p:pic>
      <p:sp>
        <p:nvSpPr>
          <p:cNvPr id="5" name="TextBox 4">
            <a:extLst>
              <a:ext uri="{FF2B5EF4-FFF2-40B4-BE49-F238E27FC236}">
                <a16:creationId xmlns:a16="http://schemas.microsoft.com/office/drawing/2014/main" id="{B5496173-718A-41CF-9A68-BB1AEB5C6BAA}"/>
              </a:ext>
            </a:extLst>
          </p:cNvPr>
          <p:cNvSpPr txBox="1"/>
          <p:nvPr/>
        </p:nvSpPr>
        <p:spPr>
          <a:xfrm>
            <a:off x="1828488" y="6289145"/>
            <a:ext cx="8535023" cy="307777"/>
          </a:xfrm>
          <a:prstGeom prst="rect">
            <a:avLst/>
          </a:prstGeom>
          <a:noFill/>
          <a:ln w="38100">
            <a:solidFill>
              <a:srgbClr val="C00000"/>
            </a:solidFill>
          </a:ln>
        </p:spPr>
        <p:txBody>
          <a:bodyPr wrap="square" rtlCol="0">
            <a:spAutoFit/>
          </a:bodyPr>
          <a:lstStyle/>
          <a:p>
            <a:r>
              <a:rPr lang="de-DE" sz="1400" dirty="0" err="1">
                <a:hlinkClick r:id="rId3">
                  <a:extLst>
                    <a:ext uri="{A12FA001-AC4F-418D-AE19-62706E023703}">
                      <ahyp:hlinkClr xmlns:ahyp="http://schemas.microsoft.com/office/drawing/2018/hyperlinkcolor" val="tx"/>
                    </a:ext>
                  </a:extLst>
                </a:hlinkClick>
              </a:rPr>
              <a:t>Regularly</a:t>
            </a:r>
            <a:r>
              <a:rPr lang="de-DE" sz="1400" dirty="0">
                <a:hlinkClick r:id="rId3">
                  <a:extLst>
                    <a:ext uri="{A12FA001-AC4F-418D-AE19-62706E023703}">
                      <ahyp:hlinkClr xmlns:ahyp="http://schemas.microsoft.com/office/drawing/2018/hyperlinkcolor" val="tx"/>
                    </a:ext>
                  </a:extLst>
                </a:hlinkClick>
              </a:rPr>
              <a:t> </a:t>
            </a:r>
            <a:r>
              <a:rPr lang="de-DE" sz="1400" dirty="0" err="1">
                <a:hlinkClick r:id="rId3">
                  <a:extLst>
                    <a:ext uri="{A12FA001-AC4F-418D-AE19-62706E023703}">
                      <ahyp:hlinkClr xmlns:ahyp="http://schemas.microsoft.com/office/drawing/2018/hyperlinkcolor" val="tx"/>
                    </a:ext>
                  </a:extLst>
                </a:hlinkClick>
              </a:rPr>
              <a:t>updated</a:t>
            </a:r>
            <a:r>
              <a:rPr lang="de-DE" sz="1400" dirty="0">
                <a:hlinkClick r:id="rId3">
                  <a:extLst>
                    <a:ext uri="{A12FA001-AC4F-418D-AE19-62706E023703}">
                      <ahyp:hlinkClr xmlns:ahyp="http://schemas.microsoft.com/office/drawing/2018/hyperlinkcolor" val="tx"/>
                    </a:ext>
                  </a:extLst>
                </a:hlinkClick>
              </a:rPr>
              <a:t> </a:t>
            </a:r>
            <a:r>
              <a:rPr lang="de-DE" sz="1400" dirty="0" err="1">
                <a:hlinkClick r:id="rId3">
                  <a:extLst>
                    <a:ext uri="{A12FA001-AC4F-418D-AE19-62706E023703}">
                      <ahyp:hlinkClr xmlns:ahyp="http://schemas.microsoft.com/office/drawing/2018/hyperlinkcolor" val="tx"/>
                    </a:ext>
                  </a:extLst>
                </a:hlinkClick>
              </a:rPr>
              <a:t>list</a:t>
            </a:r>
            <a:r>
              <a:rPr lang="de-DE" sz="1400" dirty="0">
                <a:hlinkClick r:id="rId3">
                  <a:extLst>
                    <a:ext uri="{A12FA001-AC4F-418D-AE19-62706E023703}">
                      <ahyp:hlinkClr xmlns:ahyp="http://schemas.microsoft.com/office/drawing/2018/hyperlinkcolor" val="tx"/>
                    </a:ext>
                  </a:extLst>
                </a:hlinkClick>
              </a:rPr>
              <a:t> </a:t>
            </a:r>
            <a:r>
              <a:rPr lang="de-DE" sz="1400" dirty="0" err="1">
                <a:hlinkClick r:id="rId3">
                  <a:extLst>
                    <a:ext uri="{A12FA001-AC4F-418D-AE19-62706E023703}">
                      <ahyp:hlinkClr xmlns:ahyp="http://schemas.microsoft.com/office/drawing/2018/hyperlinkcolor" val="tx"/>
                    </a:ext>
                  </a:extLst>
                </a:hlinkClick>
              </a:rPr>
              <a:t>available</a:t>
            </a:r>
            <a:r>
              <a:rPr lang="de-DE" sz="1400" dirty="0">
                <a:hlinkClick r:id="rId3">
                  <a:extLst>
                    <a:ext uri="{A12FA001-AC4F-418D-AE19-62706E023703}">
                      <ahyp:hlinkClr xmlns:ahyp="http://schemas.microsoft.com/office/drawing/2018/hyperlinkcolor" val="tx"/>
                    </a:ext>
                  </a:extLst>
                </a:hlinkClick>
              </a:rPr>
              <a:t> online: </a:t>
            </a:r>
            <a:r>
              <a:rPr lang="de-DE" sz="1400" u="sng" dirty="0">
                <a:hlinkClick r:id="rId3">
                  <a:extLst>
                    <a:ext uri="{A12FA001-AC4F-418D-AE19-62706E023703}">
                      <ahyp:hlinkClr xmlns:ahyp="http://schemas.microsoft.com/office/drawing/2018/hyperlinkcolor" val="tx"/>
                    </a:ext>
                  </a:extLst>
                </a:hlinkClick>
              </a:rPr>
              <a:t>https://dosing.de/Hitze/Medikamentenmanagement_bei_Hitzewellen.pdf</a:t>
            </a:r>
            <a:endParaRPr lang="de-DE" sz="1400" dirty="0"/>
          </a:p>
        </p:txBody>
      </p:sp>
    </p:spTree>
    <p:extLst>
      <p:ext uri="{BB962C8B-B14F-4D97-AF65-F5344CB8AC3E}">
        <p14:creationId xmlns:p14="http://schemas.microsoft.com/office/powerpoint/2010/main" val="99515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189" y="882733"/>
            <a:ext cx="6560425" cy="5411489"/>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feld 1">
            <a:extLst>
              <a:ext uri="{FF2B5EF4-FFF2-40B4-BE49-F238E27FC236}">
                <a16:creationId xmlns:a16="http://schemas.microsoft.com/office/drawing/2014/main" id="{581E18A8-C6A8-4BF1-B2BD-4F046BA8E0E3}"/>
              </a:ext>
            </a:extLst>
          </p:cNvPr>
          <p:cNvSpPr txBox="1"/>
          <p:nvPr/>
        </p:nvSpPr>
        <p:spPr>
          <a:xfrm>
            <a:off x="2148188" y="6381329"/>
            <a:ext cx="8519812" cy="307777"/>
          </a:xfrm>
          <a:prstGeom prst="rect">
            <a:avLst/>
          </a:prstGeom>
          <a:noFill/>
        </p:spPr>
        <p:txBody>
          <a:bodyPr wrap="square" rtlCol="0">
            <a:spAutoFit/>
          </a:bodyPr>
          <a:lstStyle/>
          <a:p>
            <a:r>
              <a:rPr lang="de-DE" sz="1400" b="1" dirty="0"/>
              <a:t>Quelle: Herrmann et al. Zeitschrift für Gerontologie und Geriatrie 2019</a:t>
            </a:r>
          </a:p>
        </p:txBody>
      </p:sp>
      <p:sp>
        <p:nvSpPr>
          <p:cNvPr id="7" name="Textfeld 15">
            <a:extLst>
              <a:ext uri="{FF2B5EF4-FFF2-40B4-BE49-F238E27FC236}">
                <a16:creationId xmlns:a16="http://schemas.microsoft.com/office/drawing/2014/main" id="{E250C873-D8F9-4C1A-B1A1-68BE33E2925A}"/>
              </a:ext>
            </a:extLst>
          </p:cNvPr>
          <p:cNvSpPr txBox="1"/>
          <p:nvPr/>
        </p:nvSpPr>
        <p:spPr>
          <a:xfrm>
            <a:off x="2148188" y="303183"/>
            <a:ext cx="7992440" cy="492443"/>
          </a:xfrm>
          <a:prstGeom prst="rect">
            <a:avLst/>
          </a:prstGeom>
          <a:noFill/>
        </p:spPr>
        <p:txBody>
          <a:bodyPr wrap="square" lIns="0" tIns="0" rIns="0" bIns="0" rtlCol="0">
            <a:spAutoFit/>
          </a:bodyPr>
          <a:lstStyle/>
          <a:p>
            <a:r>
              <a:rPr lang="de-DE" sz="3200" b="1" dirty="0">
                <a:solidFill>
                  <a:srgbClr val="004A6F"/>
                </a:solidFill>
                <a:latin typeface="+mj-lt"/>
              </a:rPr>
              <a:t>Handlungsfeld 3: Medikamente anpassen</a:t>
            </a:r>
          </a:p>
        </p:txBody>
      </p:sp>
      <p:sp>
        <p:nvSpPr>
          <p:cNvPr id="5" name="Rectangle 4">
            <a:extLst>
              <a:ext uri="{FF2B5EF4-FFF2-40B4-BE49-F238E27FC236}">
                <a16:creationId xmlns:a16="http://schemas.microsoft.com/office/drawing/2014/main" id="{4083D6A9-11CA-4A0A-9C56-BC366104796D}"/>
              </a:ext>
            </a:extLst>
          </p:cNvPr>
          <p:cNvSpPr/>
          <p:nvPr/>
        </p:nvSpPr>
        <p:spPr>
          <a:xfrm>
            <a:off x="6144787" y="882732"/>
            <a:ext cx="4307974" cy="923330"/>
          </a:xfrm>
          <a:prstGeom prst="rect">
            <a:avLst/>
          </a:prstGeom>
          <a:solidFill>
            <a:schemeClr val="accent1">
              <a:lumMod val="20000"/>
              <a:lumOff val="80000"/>
            </a:schemeClr>
          </a:solidFill>
          <a:ln w="28575">
            <a:solidFill>
              <a:schemeClr val="accent1">
                <a:lumMod val="75000"/>
              </a:schemeClr>
            </a:solidFill>
          </a:ln>
        </p:spPr>
        <p:txBody>
          <a:bodyPr wrap="none">
            <a:spAutoFit/>
          </a:bodyPr>
          <a:lstStyle/>
          <a:p>
            <a:r>
              <a:rPr lang="de-DE" dirty="0"/>
              <a:t>Für spezifische Medikamentengruppen und </a:t>
            </a:r>
          </a:p>
          <a:p>
            <a:r>
              <a:rPr lang="de-DE" dirty="0"/>
              <a:t>Hinweise zu Anpassungsmöglichkeiten:</a:t>
            </a:r>
          </a:p>
          <a:p>
            <a:r>
              <a:rPr lang="de-DE" dirty="0">
                <a:hlinkClick r:id="rId3"/>
              </a:rPr>
              <a:t>https://dosing.de/Hitze/heatindex.php</a:t>
            </a:r>
            <a:r>
              <a:rPr lang="de-DE" dirty="0"/>
              <a:t> </a:t>
            </a:r>
          </a:p>
        </p:txBody>
      </p:sp>
    </p:spTree>
    <p:extLst>
      <p:ext uri="{BB962C8B-B14F-4D97-AF65-F5344CB8AC3E}">
        <p14:creationId xmlns:p14="http://schemas.microsoft.com/office/powerpoint/2010/main" val="14166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C9DF-3DBA-C742-9FD7-57C0ACC74679}"/>
              </a:ext>
            </a:extLst>
          </p:cNvPr>
          <p:cNvSpPr>
            <a:spLocks noGrp="1"/>
          </p:cNvSpPr>
          <p:nvPr>
            <p:ph type="title"/>
          </p:nvPr>
        </p:nvSpPr>
        <p:spPr/>
        <p:txBody>
          <a:bodyPr/>
          <a:lstStyle/>
          <a:p>
            <a:endParaRPr lang="de-DE"/>
          </a:p>
        </p:txBody>
      </p:sp>
      <p:pic>
        <p:nvPicPr>
          <p:cNvPr id="5" name="Picture 4">
            <a:extLst>
              <a:ext uri="{FF2B5EF4-FFF2-40B4-BE49-F238E27FC236}">
                <a16:creationId xmlns:a16="http://schemas.microsoft.com/office/drawing/2014/main" id="{EE437DF7-547F-CD4C-8514-6F2523463EBA}"/>
              </a:ext>
            </a:extLst>
          </p:cNvPr>
          <p:cNvPicPr>
            <a:picLocks noChangeAspect="1"/>
          </p:cNvPicPr>
          <p:nvPr/>
        </p:nvPicPr>
        <p:blipFill>
          <a:blip r:embed="rId2"/>
          <a:stretch>
            <a:fillRect/>
          </a:stretch>
        </p:blipFill>
        <p:spPr>
          <a:xfrm>
            <a:off x="293077" y="0"/>
            <a:ext cx="11605846" cy="6858000"/>
          </a:xfrm>
          <a:prstGeom prst="rect">
            <a:avLst/>
          </a:prstGeom>
        </p:spPr>
      </p:pic>
    </p:spTree>
    <p:extLst>
      <p:ext uri="{BB962C8B-B14F-4D97-AF65-F5344CB8AC3E}">
        <p14:creationId xmlns:p14="http://schemas.microsoft.com/office/powerpoint/2010/main" val="306990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E8DB-B121-9A4A-8260-908D21EF8E16}"/>
              </a:ext>
            </a:extLst>
          </p:cNvPr>
          <p:cNvSpPr>
            <a:spLocks noGrp="1"/>
          </p:cNvSpPr>
          <p:nvPr>
            <p:ph type="title"/>
          </p:nvPr>
        </p:nvSpPr>
        <p:spPr>
          <a:xfrm>
            <a:off x="911424" y="94213"/>
            <a:ext cx="10515600" cy="1325563"/>
          </a:xfrm>
        </p:spPr>
        <p:txBody>
          <a:bodyPr>
            <a:normAutofit/>
          </a:bodyPr>
          <a:lstStyle/>
          <a:p>
            <a:r>
              <a:rPr lang="de-DE"/>
              <a:t>Aktion: Leitlinien und Fortbildung</a:t>
            </a:r>
          </a:p>
        </p:txBody>
      </p:sp>
      <p:sp>
        <p:nvSpPr>
          <p:cNvPr id="3" name="Content Placeholder 2">
            <a:extLst>
              <a:ext uri="{FF2B5EF4-FFF2-40B4-BE49-F238E27FC236}">
                <a16:creationId xmlns:a16="http://schemas.microsoft.com/office/drawing/2014/main" id="{F8321DC7-1120-B24D-81EC-1B5882C12319}"/>
              </a:ext>
            </a:extLst>
          </p:cNvPr>
          <p:cNvSpPr>
            <a:spLocks noGrp="1"/>
          </p:cNvSpPr>
          <p:nvPr>
            <p:ph idx="1"/>
          </p:nvPr>
        </p:nvSpPr>
        <p:spPr>
          <a:xfrm>
            <a:off x="838200" y="1427411"/>
            <a:ext cx="10515600" cy="4351338"/>
          </a:xfrm>
        </p:spPr>
        <p:txBody>
          <a:bodyPr>
            <a:normAutofit/>
          </a:bodyPr>
          <a:lstStyle/>
          <a:p>
            <a:r>
              <a:rPr lang="de-DE"/>
              <a:t>Welche der über 100 klimasensiblen Krankheiten müssen wir in unserem ärztlichen Alltag wann rechnen?</a:t>
            </a:r>
          </a:p>
          <a:p>
            <a:r>
              <a:rPr lang="de-DE"/>
              <a:t>Wie passen wir die Behandlung und Beratung an?</a:t>
            </a:r>
          </a:p>
          <a:p>
            <a:r>
              <a:rPr lang="de-DE"/>
              <a:t>Welche vulnerablen Gruppen unsere Patienten erfordern ein besonders Vorgehen? </a:t>
            </a:r>
          </a:p>
          <a:p>
            <a:r>
              <a:rPr lang="de-DE"/>
              <a:t>Beratung und therapeutische Anpassung bei Hitzewellen</a:t>
            </a:r>
          </a:p>
          <a:p>
            <a:r>
              <a:rPr lang="de-DE"/>
              <a:t>Hitzegesundheits Frühwarnsysteme kennen und nutzen</a:t>
            </a:r>
          </a:p>
          <a:p>
            <a:r>
              <a:rPr lang="de-DE"/>
              <a:t>Klimaschutz Leitlinien für Praxen und Krankenhäuser</a:t>
            </a:r>
          </a:p>
        </p:txBody>
      </p:sp>
      <p:sp>
        <p:nvSpPr>
          <p:cNvPr id="4" name="TextBox 3">
            <a:extLst>
              <a:ext uri="{FF2B5EF4-FFF2-40B4-BE49-F238E27FC236}">
                <a16:creationId xmlns:a16="http://schemas.microsoft.com/office/drawing/2014/main" id="{B9701171-6BEE-654D-B31B-4A0D931BE882}"/>
              </a:ext>
            </a:extLst>
          </p:cNvPr>
          <p:cNvSpPr txBox="1"/>
          <p:nvPr/>
        </p:nvSpPr>
        <p:spPr>
          <a:xfrm rot="19721758">
            <a:off x="1993351" y="3029862"/>
            <a:ext cx="7008650" cy="584775"/>
          </a:xfrm>
          <a:prstGeom prst="rect">
            <a:avLst/>
          </a:prstGeom>
          <a:solidFill>
            <a:schemeClr val="bg1"/>
          </a:solidFill>
        </p:spPr>
        <p:txBody>
          <a:bodyPr wrap="none" rtlCol="0">
            <a:spAutoFit/>
          </a:bodyPr>
          <a:lstStyle/>
          <a:p>
            <a:r>
              <a:rPr lang="de-DE" sz="3200" b="1">
                <a:solidFill>
                  <a:srgbClr val="FF0000"/>
                </a:solidFill>
              </a:rPr>
              <a:t>Leitlinien und CME zertifizierte MOOCs?</a:t>
            </a:r>
          </a:p>
        </p:txBody>
      </p:sp>
      <p:pic>
        <p:nvPicPr>
          <p:cNvPr id="6" name="Picture 5">
            <a:extLst>
              <a:ext uri="{FF2B5EF4-FFF2-40B4-BE49-F238E27FC236}">
                <a16:creationId xmlns:a16="http://schemas.microsoft.com/office/drawing/2014/main" id="{F3AA6DC7-597D-9642-8DC8-7AB9EFA2F324}"/>
              </a:ext>
            </a:extLst>
          </p:cNvPr>
          <p:cNvPicPr>
            <a:picLocks noChangeAspect="1"/>
          </p:cNvPicPr>
          <p:nvPr/>
        </p:nvPicPr>
        <p:blipFill>
          <a:blip r:embed="rId3"/>
          <a:stretch>
            <a:fillRect/>
          </a:stretch>
        </p:blipFill>
        <p:spPr>
          <a:xfrm>
            <a:off x="75507" y="388694"/>
            <a:ext cx="749300" cy="736600"/>
          </a:xfrm>
          <a:prstGeom prst="rect">
            <a:avLst/>
          </a:prstGeom>
        </p:spPr>
      </p:pic>
    </p:spTree>
    <p:extLst>
      <p:ext uri="{BB962C8B-B14F-4D97-AF65-F5344CB8AC3E}">
        <p14:creationId xmlns:p14="http://schemas.microsoft.com/office/powerpoint/2010/main" val="384516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D1F78D1-670D-2E40-AAFB-3CD3315E77ED}"/>
              </a:ext>
            </a:extLst>
          </p:cNvPr>
          <p:cNvSpPr/>
          <p:nvPr/>
        </p:nvSpPr>
        <p:spPr>
          <a:xfrm>
            <a:off x="175379" y="3487030"/>
            <a:ext cx="432048" cy="4320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bg1"/>
              </a:solidFill>
            </a:endParaRPr>
          </a:p>
        </p:txBody>
      </p:sp>
      <p:sp>
        <p:nvSpPr>
          <p:cNvPr id="6" name="Oval 5">
            <a:extLst>
              <a:ext uri="{FF2B5EF4-FFF2-40B4-BE49-F238E27FC236}">
                <a16:creationId xmlns:a16="http://schemas.microsoft.com/office/drawing/2014/main" id="{AB848FB3-E0B7-5E4E-B44F-DF4D5D51AD03}"/>
              </a:ext>
            </a:extLst>
          </p:cNvPr>
          <p:cNvSpPr/>
          <p:nvPr/>
        </p:nvSpPr>
        <p:spPr>
          <a:xfrm>
            <a:off x="175379" y="2924944"/>
            <a:ext cx="432048" cy="4320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bg1"/>
              </a:solidFill>
            </a:endParaRPr>
          </a:p>
        </p:txBody>
      </p:sp>
      <p:sp>
        <p:nvSpPr>
          <p:cNvPr id="5" name="Oval 4">
            <a:extLst>
              <a:ext uri="{FF2B5EF4-FFF2-40B4-BE49-F238E27FC236}">
                <a16:creationId xmlns:a16="http://schemas.microsoft.com/office/drawing/2014/main" id="{F4DD6CD0-56A2-F548-8D1A-3F546EF54162}"/>
              </a:ext>
            </a:extLst>
          </p:cNvPr>
          <p:cNvSpPr/>
          <p:nvPr/>
        </p:nvSpPr>
        <p:spPr>
          <a:xfrm>
            <a:off x="165900" y="2420888"/>
            <a:ext cx="432048" cy="4320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bg1"/>
              </a:solidFill>
            </a:endParaRPr>
          </a:p>
        </p:txBody>
      </p:sp>
      <p:sp>
        <p:nvSpPr>
          <p:cNvPr id="4" name="Oval 3">
            <a:extLst>
              <a:ext uri="{FF2B5EF4-FFF2-40B4-BE49-F238E27FC236}">
                <a16:creationId xmlns:a16="http://schemas.microsoft.com/office/drawing/2014/main" id="{BDFE0707-6BEF-BB4F-8D4F-B54C7FCB6D2D}"/>
              </a:ext>
            </a:extLst>
          </p:cNvPr>
          <p:cNvSpPr/>
          <p:nvPr/>
        </p:nvSpPr>
        <p:spPr>
          <a:xfrm>
            <a:off x="200937" y="1916832"/>
            <a:ext cx="432048" cy="4320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bg1"/>
              </a:solidFill>
            </a:endParaRPr>
          </a:p>
        </p:txBody>
      </p:sp>
      <p:sp>
        <p:nvSpPr>
          <p:cNvPr id="2" name="Title 1">
            <a:extLst>
              <a:ext uri="{FF2B5EF4-FFF2-40B4-BE49-F238E27FC236}">
                <a16:creationId xmlns:a16="http://schemas.microsoft.com/office/drawing/2014/main" id="{829B6F11-366D-0248-88E3-5F3F77EBCCEF}"/>
              </a:ext>
            </a:extLst>
          </p:cNvPr>
          <p:cNvSpPr>
            <a:spLocks noGrp="1"/>
          </p:cNvSpPr>
          <p:nvPr>
            <p:ph type="title"/>
          </p:nvPr>
        </p:nvSpPr>
        <p:spPr/>
        <p:txBody>
          <a:bodyPr/>
          <a:lstStyle/>
          <a:p>
            <a:r>
              <a:rPr lang="de-DE" sz="3600" b="1"/>
              <a:t>Vortragsstruktur</a:t>
            </a:r>
            <a:endParaRPr lang="de-DE" b="1"/>
          </a:p>
        </p:txBody>
      </p:sp>
      <p:sp>
        <p:nvSpPr>
          <p:cNvPr id="3" name="Content Placeholder 2">
            <a:extLst>
              <a:ext uri="{FF2B5EF4-FFF2-40B4-BE49-F238E27FC236}">
                <a16:creationId xmlns:a16="http://schemas.microsoft.com/office/drawing/2014/main" id="{EAF47EDB-6255-5140-A928-1E1743BA025C}"/>
              </a:ext>
            </a:extLst>
          </p:cNvPr>
          <p:cNvSpPr>
            <a:spLocks noGrp="1"/>
          </p:cNvSpPr>
          <p:nvPr>
            <p:ph idx="1"/>
          </p:nvPr>
        </p:nvSpPr>
        <p:spPr>
          <a:xfrm>
            <a:off x="191344" y="1916832"/>
            <a:ext cx="12313368" cy="4351338"/>
          </a:xfrm>
        </p:spPr>
        <p:txBody>
          <a:bodyPr/>
          <a:lstStyle/>
          <a:p>
            <a:pPr marL="514350" indent="-514350">
              <a:buFont typeface="+mj-lt"/>
              <a:buAutoNum type="arabicPeriod"/>
            </a:pPr>
            <a:r>
              <a:rPr lang="de-DE"/>
              <a:t>IMPAKTE:        Was sind die gesundheitlichen Folgen des Klimawandels in D?</a:t>
            </a:r>
          </a:p>
          <a:p>
            <a:pPr marL="514350" indent="-514350">
              <a:buFont typeface="+mj-lt"/>
              <a:buAutoNum type="arabicPeriod"/>
            </a:pPr>
            <a:r>
              <a:rPr lang="de-DE"/>
              <a:t>MITIGATION:  Wie können Ärzte zum Klimaschutz beitragen? </a:t>
            </a:r>
          </a:p>
          <a:p>
            <a:pPr marL="514350" indent="-514350">
              <a:buFont typeface="+mj-lt"/>
              <a:buAutoNum type="arabicPeriod"/>
            </a:pPr>
            <a:r>
              <a:rPr lang="de-DE"/>
              <a:t>ADAPTATION: Wie können wir unsere Patienten „klimaangepasst“ behandeln? </a:t>
            </a:r>
            <a:endParaRPr lang="de-DE" i="1"/>
          </a:p>
          <a:p>
            <a:pPr marL="514350" indent="-514350">
              <a:buFont typeface="+mj-lt"/>
              <a:buAutoNum type="arabicPeriod"/>
            </a:pPr>
            <a:r>
              <a:rPr lang="de-DE"/>
              <a:t>AKTION:           Wie können Ärztekammer und KV die Ärzte unterstützen? </a:t>
            </a:r>
            <a:endParaRPr lang="de-DE" i="1"/>
          </a:p>
        </p:txBody>
      </p:sp>
    </p:spTree>
    <p:extLst>
      <p:ext uri="{BB962C8B-B14F-4D97-AF65-F5344CB8AC3E}">
        <p14:creationId xmlns:p14="http://schemas.microsoft.com/office/powerpoint/2010/main" val="276359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263352" y="548680"/>
            <a:ext cx="7922441" cy="492443"/>
          </a:xfrm>
          <a:prstGeom prst="rect">
            <a:avLst/>
          </a:prstGeom>
          <a:noFill/>
        </p:spPr>
        <p:txBody>
          <a:bodyPr wrap="square" lIns="0" tIns="0" rIns="0" bIns="0" rtlCol="0">
            <a:spAutoFit/>
          </a:bodyPr>
          <a:lstStyle/>
          <a:p>
            <a:pPr rtl="0">
              <a:defRPr/>
            </a:pPr>
            <a:r>
              <a:rPr lang="de-DE" sz="3200" b="1" kern="1200" dirty="0" err="1">
                <a:solidFill>
                  <a:srgbClr val="004A6F"/>
                </a:solidFill>
                <a:latin typeface="Calibri"/>
              </a:rPr>
              <a:t>Auf weitere Zusammenarbeit!</a:t>
            </a:r>
            <a:endParaRPr lang="de-DE" sz="3200" b="1" kern="1200" dirty="0">
              <a:solidFill>
                <a:srgbClr val="004A6F"/>
              </a:solidFill>
              <a:latin typeface="Calibri"/>
            </a:endParaRPr>
          </a:p>
        </p:txBody>
      </p:sp>
      <p:pic>
        <p:nvPicPr>
          <p:cNvPr id="5" name="Picture 3" descr="Screen Shot 2012-09-02 at 18.42.57.png">
            <a:extLst>
              <a:ext uri="{FF2B5EF4-FFF2-40B4-BE49-F238E27FC236}">
                <a16:creationId xmlns:a16="http://schemas.microsoft.com/office/drawing/2014/main" id="{75E9044A-6AF7-4B99-BFD6-937B4A87FFEB}"/>
              </a:ext>
            </a:extLst>
          </p:cNvPr>
          <p:cNvPicPr>
            <a:picLocks noChangeAspect="1"/>
          </p:cNvPicPr>
          <p:nvPr/>
        </p:nvPicPr>
        <p:blipFill rotWithShape="1">
          <a:blip r:embed="rId3" cstate="print">
            <a:alphaModFix amt="30000"/>
            <a:extLst>
              <a:ext uri="{28A0092B-C50C-407E-A947-70E740481C1C}">
                <a14:useLocalDpi xmlns:a14="http://schemas.microsoft.com/office/drawing/2010/main" val="0"/>
              </a:ext>
            </a:extLst>
          </a:blip>
          <a:srcRect l="-1" t="-44" r="-570" b="-1686"/>
          <a:stretch/>
        </p:blipFill>
        <p:spPr bwMode="auto">
          <a:xfrm>
            <a:off x="27489" y="23010"/>
            <a:ext cx="12164511" cy="69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BCF4459-07D2-4A2B-8F2D-54139B1C8DCB}"/>
              </a:ext>
            </a:extLst>
          </p:cNvPr>
          <p:cNvSpPr txBox="1"/>
          <p:nvPr/>
        </p:nvSpPr>
        <p:spPr>
          <a:xfrm>
            <a:off x="1884000" y="5373216"/>
            <a:ext cx="8028424" cy="1477328"/>
          </a:xfrm>
          <a:prstGeom prst="rect">
            <a:avLst/>
          </a:prstGeom>
          <a:noFill/>
        </p:spPr>
        <p:txBody>
          <a:bodyPr wrap="square" rtlCol="0">
            <a:spAutoFit/>
          </a:bodyPr>
          <a:lstStyle/>
          <a:p>
            <a:pPr rtl="0">
              <a:defRPr/>
            </a:pPr>
            <a:endParaRPr lang="de-DE" b="1" kern="1200" dirty="0">
              <a:solidFill>
                <a:srgbClr val="4F81BD">
                  <a:lumMod val="50000"/>
                </a:srgbClr>
              </a:solidFill>
              <a:latin typeface="Calibri"/>
            </a:endParaRPr>
          </a:p>
          <a:p>
            <a:pPr rtl="0">
              <a:defRPr/>
            </a:pPr>
            <a:r>
              <a:rPr lang="de-DE" b="1" kern="1200" dirty="0">
                <a:solidFill>
                  <a:srgbClr val="4F81BD">
                    <a:lumMod val="50000"/>
                  </a:srgbClr>
                </a:solidFill>
                <a:latin typeface="Calibri"/>
              </a:rPr>
              <a:t>Prof.Dr. med. Rainer Sauerborn Dr.P.H. </a:t>
            </a:r>
            <a:r>
              <a:rPr lang="de-DE" b="1" kern="1200" dirty="0">
                <a:solidFill>
                  <a:srgbClr val="4F81BD">
                    <a:lumMod val="50000"/>
                  </a:srgbClr>
                </a:solidFill>
                <a:latin typeface="Calibri"/>
                <a:hlinkClick r:id="rId4"/>
              </a:rPr>
              <a:t>r.sauerborn@uni-heidelberg.de</a:t>
            </a:r>
            <a:endParaRPr lang="de-DE" b="1" kern="1200" dirty="0">
              <a:solidFill>
                <a:srgbClr val="4F81BD">
                  <a:lumMod val="50000"/>
                </a:srgbClr>
              </a:solidFill>
              <a:latin typeface="Calibri"/>
            </a:endParaRPr>
          </a:p>
          <a:p>
            <a:pPr rtl="0">
              <a:defRPr/>
            </a:pPr>
            <a:r>
              <a:rPr lang="de-DE" b="1" kern="1200" dirty="0">
                <a:solidFill>
                  <a:srgbClr val="4F81BD">
                    <a:lumMod val="50000"/>
                  </a:srgbClr>
                </a:solidFill>
                <a:latin typeface="Calibri"/>
              </a:rPr>
              <a:t>Dr. med. Alina Herrmann  </a:t>
            </a:r>
            <a:r>
              <a:rPr lang="de-DE" b="1" kern="1200" dirty="0">
                <a:solidFill>
                  <a:srgbClr val="4F81BD">
                    <a:lumMod val="50000"/>
                  </a:srgbClr>
                </a:solidFill>
                <a:hlinkClick r:id="rId5"/>
              </a:rPr>
              <a:t>Alina.herrmann@uni-heidelberg.de</a:t>
            </a:r>
            <a:endParaRPr lang="de-DE" b="1" kern="1200" dirty="0">
              <a:solidFill>
                <a:srgbClr val="4F81BD">
                  <a:lumMod val="50000"/>
                </a:srgbClr>
              </a:solidFill>
            </a:endParaRPr>
          </a:p>
          <a:p>
            <a:pPr rtl="0">
              <a:defRPr/>
            </a:pPr>
            <a:r>
              <a:rPr lang="de-DE" b="1" kern="1200" dirty="0">
                <a:solidFill>
                  <a:srgbClr val="4F81BD">
                    <a:lumMod val="50000"/>
                  </a:srgbClr>
                </a:solidFill>
              </a:rPr>
              <a:t>Cand med. Claudia Quitmann </a:t>
            </a:r>
            <a:r>
              <a:rPr lang="de-DE" b="1" kern="1200" dirty="0">
                <a:solidFill>
                  <a:srgbClr val="4F81BD">
                    <a:lumMod val="50000"/>
                  </a:srgbClr>
                </a:solidFill>
                <a:hlinkClick r:id="rId6"/>
              </a:rPr>
              <a:t>claudia.quitmann@rwth-aachen.de</a:t>
            </a:r>
            <a:endParaRPr lang="de-DE" b="1" kern="1200" dirty="0">
              <a:solidFill>
                <a:srgbClr val="4F81BD">
                  <a:lumMod val="50000"/>
                </a:srgbClr>
              </a:solidFill>
            </a:endParaRPr>
          </a:p>
          <a:p>
            <a:pPr rtl="0">
              <a:defRPr/>
            </a:pPr>
            <a:endParaRPr lang="de-DE" kern="1200" dirty="0">
              <a:solidFill>
                <a:srgbClr val="4F81BD">
                  <a:lumMod val="50000"/>
                </a:srgbClr>
              </a:solidFill>
              <a:latin typeface="Calibri"/>
            </a:endParaRPr>
          </a:p>
        </p:txBody>
      </p:sp>
    </p:spTree>
    <p:extLst>
      <p:ext uri="{BB962C8B-B14F-4D97-AF65-F5344CB8AC3E}">
        <p14:creationId xmlns:p14="http://schemas.microsoft.com/office/powerpoint/2010/main" val="94708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1881695" y="476673"/>
            <a:ext cx="7992440" cy="492443"/>
          </a:xfrm>
          <a:prstGeom prst="rect">
            <a:avLst/>
          </a:prstGeom>
          <a:noFill/>
        </p:spPr>
        <p:txBody>
          <a:bodyPr wrap="square" lIns="0" tIns="0" rIns="0" bIns="0" rtlCol="0">
            <a:spAutoFit/>
          </a:bodyPr>
          <a:lstStyle/>
          <a:p>
            <a:r>
              <a:rPr lang="de-DE" sz="3200" b="1" dirty="0">
                <a:solidFill>
                  <a:srgbClr val="004A6F"/>
                </a:solidFill>
                <a:latin typeface="+mj-lt"/>
              </a:rPr>
              <a:t>Weitere Informationen zu Adaptation</a:t>
            </a:r>
            <a:endParaRPr lang="de-DE" dirty="0">
              <a:solidFill>
                <a:srgbClr val="004A6F"/>
              </a:solidFill>
              <a:latin typeface="+mj-lt"/>
            </a:endParaRPr>
          </a:p>
        </p:txBody>
      </p:sp>
      <p:sp>
        <p:nvSpPr>
          <p:cNvPr id="2" name="TextBox 1">
            <a:extLst>
              <a:ext uri="{FF2B5EF4-FFF2-40B4-BE49-F238E27FC236}">
                <a16:creationId xmlns:a16="http://schemas.microsoft.com/office/drawing/2014/main" id="{14BA7840-96F1-497D-9F5A-BAD41421D6D4}"/>
              </a:ext>
            </a:extLst>
          </p:cNvPr>
          <p:cNvSpPr txBox="1"/>
          <p:nvPr/>
        </p:nvSpPr>
        <p:spPr>
          <a:xfrm>
            <a:off x="1919536" y="1628800"/>
            <a:ext cx="8064896" cy="4801314"/>
          </a:xfrm>
          <a:prstGeom prst="rect">
            <a:avLst/>
          </a:prstGeom>
          <a:noFill/>
        </p:spPr>
        <p:txBody>
          <a:bodyPr wrap="square" rtlCol="0">
            <a:spAutoFit/>
          </a:bodyPr>
          <a:lstStyle/>
          <a:p>
            <a:pPr marL="285750" indent="-285750">
              <a:buFont typeface="Arial" panose="020B0604020202020204" pitchFamily="34" charset="0"/>
              <a:buChar char="•"/>
            </a:pPr>
            <a:r>
              <a:rPr lang="de-DE" u="sng" dirty="0"/>
              <a:t>Hitze und Gesundheit: </a:t>
            </a:r>
            <a:r>
              <a:rPr lang="de-DE" dirty="0"/>
              <a:t>CME-zertifizierte Fortbildung „Epidemiologie und Prävention hitzebedingter Gesundheitsschäden älterer Menschen“; Herrmann, Becker et al.; Zeitschrift für Gerontologe und Geriatrie 2019</a:t>
            </a:r>
          </a:p>
          <a:p>
            <a:pPr marL="742950" lvl="1" indent="-285750">
              <a:buFont typeface="Arial" panose="020B0604020202020204" pitchFamily="34" charset="0"/>
              <a:buChar char="•"/>
            </a:pPr>
            <a:r>
              <a:rPr lang="de-DE" dirty="0">
                <a:hlinkClick r:id="rId2"/>
              </a:rPr>
              <a:t>https://link.springer.com/article/10.1007%2Fs00391-019-01594-4</a:t>
            </a:r>
            <a:endParaRPr lang="de-DE" dirty="0"/>
          </a:p>
          <a:p>
            <a:endParaRPr lang="de-DE" dirty="0"/>
          </a:p>
          <a:p>
            <a:pPr marL="285750" indent="-285750">
              <a:buFont typeface="Arial" panose="020B0604020202020204" pitchFamily="34" charset="0"/>
              <a:buChar char="•"/>
            </a:pPr>
            <a:r>
              <a:rPr lang="de-DE" u="sng" dirty="0"/>
              <a:t>Klimawandel und Gesundheit:</a:t>
            </a:r>
            <a:r>
              <a:rPr lang="de-DE" dirty="0"/>
              <a:t> “Klimawandel in Deutschland. Entwicklung, Folgen, Risiken und Perspektiven“, Kapitel Gesundheit; Augustin, Sauerborn, Herrmann et al.; </a:t>
            </a:r>
            <a:r>
              <a:rPr lang="de-DE" dirty="0" err="1"/>
              <a:t>Hrsg</a:t>
            </a:r>
            <a:r>
              <a:rPr lang="de-DE" dirty="0"/>
              <a:t>.:</a:t>
            </a:r>
            <a:r>
              <a:rPr lang="de-DE" dirty="0" err="1"/>
              <a:t>Brasseur</a:t>
            </a:r>
            <a:r>
              <a:rPr lang="de-DE" dirty="0"/>
              <a:t>, Jakob, Schuck-Zöller ; Springer 2016</a:t>
            </a:r>
          </a:p>
          <a:p>
            <a:pPr marL="742950" lvl="1" indent="-285750">
              <a:buFont typeface="Arial" panose="020B0604020202020204" pitchFamily="34" charset="0"/>
              <a:buChar char="•"/>
            </a:pPr>
            <a:r>
              <a:rPr lang="de-DE" dirty="0">
                <a:hlinkClick r:id="rId3"/>
              </a:rPr>
              <a:t>https://link.springer.com/chapter/10.1007/978-3-662-50397-3_14</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u="sng" dirty="0">
                <a:solidFill>
                  <a:srgbClr val="FF0000"/>
                </a:solidFill>
              </a:rPr>
              <a:t>Hitze und Covid-19: </a:t>
            </a:r>
            <a:r>
              <a:rPr lang="de-DE" dirty="0"/>
              <a:t>Information zu Daten, Fakten und spez. Zielgruppen</a:t>
            </a:r>
          </a:p>
          <a:p>
            <a:pPr marL="742950" lvl="1" indent="-285750">
              <a:buFont typeface="Arial" panose="020B0604020202020204" pitchFamily="34" charset="0"/>
              <a:buChar char="•"/>
            </a:pPr>
            <a:r>
              <a:rPr lang="de-DE" dirty="0"/>
              <a:t>Deutsch (Allianz Klimawandle und Gesundheit, KLUG e.V.): </a:t>
            </a:r>
            <a:r>
              <a:rPr lang="de-DE" dirty="0">
                <a:hlinkClick r:id="rId4"/>
              </a:rPr>
              <a:t>https://www.klimawandel-gesundheit.de/hitze-informationen/</a:t>
            </a:r>
            <a:r>
              <a:rPr lang="de-DE" dirty="0"/>
              <a:t> </a:t>
            </a:r>
          </a:p>
          <a:p>
            <a:pPr marL="742950" lvl="1" indent="-285750">
              <a:buFont typeface="Arial" panose="020B0604020202020204" pitchFamily="34" charset="0"/>
              <a:buChar char="•"/>
            </a:pPr>
            <a:r>
              <a:rPr lang="de-DE" dirty="0"/>
              <a:t>Englisch (Global Heat Health Information Network): </a:t>
            </a:r>
            <a:r>
              <a:rPr lang="de-DE" dirty="0">
                <a:hlinkClick r:id="rId5"/>
              </a:rPr>
              <a:t>https://www.ghhin.org/heat-and-covid-19</a:t>
            </a:r>
            <a:endParaRPr lang="de-DE" u="sng" dirty="0">
              <a:solidFill>
                <a:srgbClr val="FF0000"/>
              </a:solidFill>
            </a:endParaRPr>
          </a:p>
          <a:p>
            <a:pPr marL="742950" lvl="1" indent="-285750">
              <a:buFont typeface="Arial" panose="020B0604020202020204" pitchFamily="34" charset="0"/>
              <a:buChar char="•"/>
            </a:pPr>
            <a:endParaRPr lang="de-DE" u="sng" dirty="0">
              <a:solidFill>
                <a:srgbClr val="FF0000"/>
              </a:solidFill>
            </a:endParaRP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106866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5F431C-35E4-2C4E-B195-8EBABE32BEE6}"/>
              </a:ext>
            </a:extLst>
          </p:cNvPr>
          <p:cNvPicPr>
            <a:picLocks noChangeAspect="1"/>
          </p:cNvPicPr>
          <p:nvPr/>
        </p:nvPicPr>
        <p:blipFill>
          <a:blip r:embed="rId3"/>
          <a:stretch>
            <a:fillRect/>
          </a:stretch>
        </p:blipFill>
        <p:spPr>
          <a:xfrm>
            <a:off x="504056" y="-9203"/>
            <a:ext cx="11712624" cy="6569442"/>
          </a:xfrm>
          <a:prstGeom prst="rect">
            <a:avLst/>
          </a:prstGeom>
        </p:spPr>
      </p:pic>
      <p:pic>
        <p:nvPicPr>
          <p:cNvPr id="7" name="Picture 6">
            <a:extLst>
              <a:ext uri="{FF2B5EF4-FFF2-40B4-BE49-F238E27FC236}">
                <a16:creationId xmlns:a16="http://schemas.microsoft.com/office/drawing/2014/main" id="{52E76B10-E11E-C049-9E8B-1F5149367092}"/>
              </a:ext>
            </a:extLst>
          </p:cNvPr>
          <p:cNvPicPr>
            <a:picLocks noChangeAspect="1"/>
          </p:cNvPicPr>
          <p:nvPr/>
        </p:nvPicPr>
        <p:blipFill>
          <a:blip r:embed="rId4"/>
          <a:stretch>
            <a:fillRect/>
          </a:stretch>
        </p:blipFill>
        <p:spPr>
          <a:xfrm>
            <a:off x="9593839" y="6560239"/>
            <a:ext cx="2451100" cy="254000"/>
          </a:xfrm>
          <a:prstGeom prst="rect">
            <a:avLst/>
          </a:prstGeom>
        </p:spPr>
      </p:pic>
      <p:pic>
        <p:nvPicPr>
          <p:cNvPr id="9" name="Picture 8">
            <a:extLst>
              <a:ext uri="{FF2B5EF4-FFF2-40B4-BE49-F238E27FC236}">
                <a16:creationId xmlns:a16="http://schemas.microsoft.com/office/drawing/2014/main" id="{60F63C18-4C22-E541-9851-4223DCC688B8}"/>
              </a:ext>
            </a:extLst>
          </p:cNvPr>
          <p:cNvPicPr>
            <a:picLocks noChangeAspect="1"/>
          </p:cNvPicPr>
          <p:nvPr/>
        </p:nvPicPr>
        <p:blipFill>
          <a:blip r:embed="rId5"/>
          <a:stretch>
            <a:fillRect/>
          </a:stretch>
        </p:blipFill>
        <p:spPr>
          <a:xfrm>
            <a:off x="0" y="-9203"/>
            <a:ext cx="493467" cy="485875"/>
          </a:xfrm>
          <a:prstGeom prst="rect">
            <a:avLst/>
          </a:prstGeom>
        </p:spPr>
      </p:pic>
    </p:spTree>
    <p:extLst>
      <p:ext uri="{BB962C8B-B14F-4D97-AF65-F5344CB8AC3E}">
        <p14:creationId xmlns:p14="http://schemas.microsoft.com/office/powerpoint/2010/main" val="415271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D982F9-E9DF-8148-9BBA-20C4E9DA4842}"/>
              </a:ext>
            </a:extLst>
          </p:cNvPr>
          <p:cNvPicPr>
            <a:picLocks noChangeAspect="1"/>
          </p:cNvPicPr>
          <p:nvPr/>
        </p:nvPicPr>
        <p:blipFill>
          <a:blip r:embed="rId2"/>
          <a:stretch>
            <a:fillRect/>
          </a:stretch>
        </p:blipFill>
        <p:spPr>
          <a:xfrm>
            <a:off x="-168696" y="0"/>
            <a:ext cx="12440102" cy="6552728"/>
          </a:xfrm>
          <a:prstGeom prst="rect">
            <a:avLst/>
          </a:prstGeom>
          <a:ln>
            <a:solidFill>
              <a:srgbClr val="FF0000"/>
            </a:solidFill>
          </a:ln>
        </p:spPr>
      </p:pic>
      <p:pic>
        <p:nvPicPr>
          <p:cNvPr id="5" name="Picture 4">
            <a:extLst>
              <a:ext uri="{FF2B5EF4-FFF2-40B4-BE49-F238E27FC236}">
                <a16:creationId xmlns:a16="http://schemas.microsoft.com/office/drawing/2014/main" id="{7509FE11-335C-1A4B-BD71-11FD55A79E7D}"/>
              </a:ext>
            </a:extLst>
          </p:cNvPr>
          <p:cNvPicPr>
            <a:picLocks noChangeAspect="1"/>
          </p:cNvPicPr>
          <p:nvPr/>
        </p:nvPicPr>
        <p:blipFill>
          <a:blip r:embed="rId3"/>
          <a:stretch>
            <a:fillRect/>
          </a:stretch>
        </p:blipFill>
        <p:spPr>
          <a:xfrm>
            <a:off x="9593839" y="6560239"/>
            <a:ext cx="2451100" cy="254000"/>
          </a:xfrm>
          <a:prstGeom prst="rect">
            <a:avLst/>
          </a:prstGeom>
        </p:spPr>
      </p:pic>
    </p:spTree>
    <p:extLst>
      <p:ext uri="{BB962C8B-B14F-4D97-AF65-F5344CB8AC3E}">
        <p14:creationId xmlns:p14="http://schemas.microsoft.com/office/powerpoint/2010/main" val="234078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3608-DBAE-B540-94B3-EA753D8A46DE}"/>
              </a:ext>
            </a:extLst>
          </p:cNvPr>
          <p:cNvSpPr>
            <a:spLocks noGrp="1"/>
          </p:cNvSpPr>
          <p:nvPr>
            <p:ph type="title"/>
          </p:nvPr>
        </p:nvSpPr>
        <p:spPr>
          <a:xfrm>
            <a:off x="838200" y="365125"/>
            <a:ext cx="11090448" cy="1325563"/>
          </a:xfrm>
        </p:spPr>
        <p:txBody>
          <a:bodyPr>
            <a:normAutofit/>
          </a:bodyPr>
          <a:lstStyle/>
          <a:p>
            <a:r>
              <a:rPr lang="de-DE" sz="4000"/>
              <a:t>&gt; 1/3 der Bevölkerung ist besonders klima-vulnerable</a:t>
            </a:r>
          </a:p>
        </p:txBody>
      </p:sp>
      <p:sp>
        <p:nvSpPr>
          <p:cNvPr id="3" name="Content Placeholder 2">
            <a:extLst>
              <a:ext uri="{FF2B5EF4-FFF2-40B4-BE49-F238E27FC236}">
                <a16:creationId xmlns:a16="http://schemas.microsoft.com/office/drawing/2014/main" id="{A8FB3860-4D21-3145-842D-7B2020D6A24D}"/>
              </a:ext>
            </a:extLst>
          </p:cNvPr>
          <p:cNvSpPr>
            <a:spLocks noGrp="1"/>
          </p:cNvSpPr>
          <p:nvPr>
            <p:ph idx="1"/>
          </p:nvPr>
        </p:nvSpPr>
        <p:spPr>
          <a:xfrm>
            <a:off x="720080" y="1484784"/>
            <a:ext cx="11353800" cy="4351338"/>
          </a:xfrm>
        </p:spPr>
        <p:txBody>
          <a:bodyPr>
            <a:normAutofit/>
          </a:bodyPr>
          <a:lstStyle/>
          <a:p>
            <a:r>
              <a:rPr lang="de-DE"/>
              <a:t>Senioren und Säuglinge/Kleinkinder</a:t>
            </a:r>
          </a:p>
          <a:p>
            <a:r>
              <a:rPr lang="de-DE"/>
              <a:t>Chronisch Kranke</a:t>
            </a:r>
          </a:p>
          <a:p>
            <a:pPr lvl="1"/>
            <a:r>
              <a:rPr lang="de-DE"/>
              <a:t>Hochdruck, cardiovaskuläre/neurovaskuläre Leiden, COPD, Allergien, Nierenschäden/-steine/Immunsupprimierte, Diabetes </a:t>
            </a:r>
          </a:p>
          <a:p>
            <a:pPr lvl="1"/>
            <a:r>
              <a:rPr lang="de-DE"/>
              <a:t>Berufe im Freien</a:t>
            </a:r>
          </a:p>
          <a:p>
            <a:r>
              <a:rPr lang="de-DE"/>
              <a:t>Randgruppen</a:t>
            </a:r>
          </a:p>
        </p:txBody>
      </p:sp>
      <p:pic>
        <p:nvPicPr>
          <p:cNvPr id="27" name="Picture 26">
            <a:extLst>
              <a:ext uri="{FF2B5EF4-FFF2-40B4-BE49-F238E27FC236}">
                <a16:creationId xmlns:a16="http://schemas.microsoft.com/office/drawing/2014/main" id="{5B1741B1-E4E1-AD40-801A-EB5CFDA5DCE1}"/>
              </a:ext>
            </a:extLst>
          </p:cNvPr>
          <p:cNvPicPr>
            <a:picLocks noChangeAspect="1"/>
          </p:cNvPicPr>
          <p:nvPr/>
        </p:nvPicPr>
        <p:blipFill>
          <a:blip r:embed="rId3"/>
          <a:stretch>
            <a:fillRect/>
          </a:stretch>
        </p:blipFill>
        <p:spPr>
          <a:xfrm>
            <a:off x="4799856" y="3137185"/>
            <a:ext cx="6912768" cy="3637975"/>
          </a:xfrm>
          <a:prstGeom prst="rect">
            <a:avLst/>
          </a:prstGeom>
        </p:spPr>
      </p:pic>
    </p:spTree>
    <p:extLst>
      <p:ext uri="{BB962C8B-B14F-4D97-AF65-F5344CB8AC3E}">
        <p14:creationId xmlns:p14="http://schemas.microsoft.com/office/powerpoint/2010/main" val="308865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E8A3-3DB8-3C46-B60A-B0DCA4602FDE}"/>
              </a:ext>
            </a:extLst>
          </p:cNvPr>
          <p:cNvSpPr>
            <a:spLocks noGrp="1"/>
          </p:cNvSpPr>
          <p:nvPr>
            <p:ph type="title"/>
          </p:nvPr>
        </p:nvSpPr>
        <p:spPr/>
        <p:txBody>
          <a:bodyPr/>
          <a:lstStyle/>
          <a:p>
            <a:endParaRPr lang="de-DE"/>
          </a:p>
        </p:txBody>
      </p:sp>
      <p:pic>
        <p:nvPicPr>
          <p:cNvPr id="5" name="Content Placeholder 4">
            <a:extLst>
              <a:ext uri="{FF2B5EF4-FFF2-40B4-BE49-F238E27FC236}">
                <a16:creationId xmlns:a16="http://schemas.microsoft.com/office/drawing/2014/main" id="{3E043D4D-DDD6-DF47-910C-2D25C6F09FAD}"/>
              </a:ext>
            </a:extLst>
          </p:cNvPr>
          <p:cNvPicPr>
            <a:picLocks noGrp="1" noChangeAspect="1"/>
          </p:cNvPicPr>
          <p:nvPr>
            <p:ph idx="1"/>
          </p:nvPr>
        </p:nvPicPr>
        <p:blipFill>
          <a:blip r:embed="rId2"/>
          <a:stretch>
            <a:fillRect/>
          </a:stretch>
        </p:blipFill>
        <p:spPr>
          <a:xfrm>
            <a:off x="633562" y="23040"/>
            <a:ext cx="11523245" cy="6492875"/>
          </a:xfrm>
        </p:spPr>
      </p:pic>
      <p:pic>
        <p:nvPicPr>
          <p:cNvPr id="4" name="Picture 3">
            <a:extLst>
              <a:ext uri="{FF2B5EF4-FFF2-40B4-BE49-F238E27FC236}">
                <a16:creationId xmlns:a16="http://schemas.microsoft.com/office/drawing/2014/main" id="{AC00CDDB-3D01-AE45-87CF-7DC1600D09B5}"/>
              </a:ext>
            </a:extLst>
          </p:cNvPr>
          <p:cNvPicPr>
            <a:picLocks noChangeAspect="1"/>
          </p:cNvPicPr>
          <p:nvPr/>
        </p:nvPicPr>
        <p:blipFill>
          <a:blip r:embed="rId3"/>
          <a:stretch>
            <a:fillRect/>
          </a:stretch>
        </p:blipFill>
        <p:spPr>
          <a:xfrm>
            <a:off x="6633" y="5388"/>
            <a:ext cx="664398" cy="687308"/>
          </a:xfrm>
          <a:prstGeom prst="rect">
            <a:avLst/>
          </a:prstGeom>
        </p:spPr>
      </p:pic>
    </p:spTree>
    <p:extLst>
      <p:ext uri="{BB962C8B-B14F-4D97-AF65-F5344CB8AC3E}">
        <p14:creationId xmlns:p14="http://schemas.microsoft.com/office/powerpoint/2010/main" val="402854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81503" y="365124"/>
            <a:ext cx="11351107" cy="1325562"/>
          </a:xfrm>
        </p:spPr>
        <p:txBody>
          <a:bodyPr/>
          <a:lstStyle/>
          <a:p>
            <a:pPr>
              <a:defRPr/>
            </a:pPr>
            <a:r>
              <a:rPr dirty="0"/>
              <a:t>CO</a:t>
            </a:r>
            <a:r>
              <a:rPr baseline="-25000" dirty="0"/>
              <a:t>2</a:t>
            </a:r>
            <a:r>
              <a:rPr dirty="0"/>
              <a:t>-Fußabdruck des </a:t>
            </a:r>
            <a:r>
              <a:rPr dirty="0" err="1"/>
              <a:t>Gesundheitssektors</a:t>
            </a:r>
            <a:r>
              <a:rPr dirty="0"/>
              <a:t> </a:t>
            </a:r>
            <a:br>
              <a:rPr dirty="0"/>
            </a:br>
            <a:r>
              <a:rPr lang="de-DE" sz="2600" b="0" i="0" u="none" strike="noStrike" cap="none" spc="0" dirty="0">
                <a:solidFill>
                  <a:schemeClr val="tx1"/>
                </a:solidFill>
                <a:latin typeface="+mj-lt"/>
                <a:ea typeface="+mj-ea"/>
                <a:cs typeface="+mj-cs"/>
              </a:rPr>
              <a:t>Detaillierte Berechnungen</a:t>
            </a:r>
            <a:endParaRPr sz="3600" dirty="0"/>
          </a:p>
        </p:txBody>
      </p:sp>
      <p:sp>
        <p:nvSpPr>
          <p:cNvPr id="5" name="Content Placeholder 2"/>
          <p:cNvSpPr>
            <a:spLocks noGrp="1"/>
          </p:cNvSpPr>
          <p:nvPr>
            <p:ph idx="1"/>
          </p:nvPr>
        </p:nvSpPr>
        <p:spPr bwMode="auto">
          <a:xfrm>
            <a:off x="3560246" y="6381028"/>
            <a:ext cx="8625003" cy="243897"/>
          </a:xfrm>
        </p:spPr>
        <p:txBody>
          <a:bodyPr/>
          <a:lstStyle/>
          <a:p>
            <a:pPr marL="0" indent="0">
              <a:buNone/>
              <a:defRPr/>
            </a:pPr>
            <a:r>
              <a:rPr sz="1100"/>
              <a:t>Wu R., 2019/ Eckelman et al., 2016/ Malik et a. 2018/ Eckelman et al., 2018/ SDU, 2019/ Health Care Without Harm, 2019/  Pichler et al., 2019</a:t>
            </a:r>
          </a:p>
        </p:txBody>
      </p:sp>
      <p:graphicFrame>
        <p:nvGraphicFramePr>
          <p:cNvPr id="6" name="Table 5"/>
          <p:cNvGraphicFramePr>
            <a:graphicFrameLocks/>
          </p:cNvGraphicFramePr>
          <p:nvPr/>
        </p:nvGraphicFramePr>
        <p:xfrm>
          <a:off x="1724519" y="2013903"/>
          <a:ext cx="8828450" cy="3840480"/>
        </p:xfrm>
        <a:graphic>
          <a:graphicData uri="http://schemas.openxmlformats.org/drawingml/2006/table">
            <a:tbl>
              <a:tblPr firstRow="1" bandRow="1">
                <a:tableStyleId>{04C88D72-3463-38DA-B812-4F04F3F21314}</a:tableStyleId>
              </a:tblPr>
              <a:tblGrid>
                <a:gridCol w="1406950">
                  <a:extLst>
                    <a:ext uri="{9D8B030D-6E8A-4147-A177-3AD203B41FA5}">
                      <a16:colId xmlns:a16="http://schemas.microsoft.com/office/drawing/2014/main" val="20000"/>
                    </a:ext>
                  </a:extLst>
                </a:gridCol>
                <a:gridCol w="1306453">
                  <a:extLst>
                    <a:ext uri="{9D8B030D-6E8A-4147-A177-3AD203B41FA5}">
                      <a16:colId xmlns:a16="http://schemas.microsoft.com/office/drawing/2014/main" val="20001"/>
                    </a:ext>
                  </a:extLst>
                </a:gridCol>
                <a:gridCol w="2416595">
                  <a:extLst>
                    <a:ext uri="{9D8B030D-6E8A-4147-A177-3AD203B41FA5}">
                      <a16:colId xmlns:a16="http://schemas.microsoft.com/office/drawing/2014/main" val="20002"/>
                    </a:ext>
                  </a:extLst>
                </a:gridCol>
                <a:gridCol w="1402271">
                  <a:extLst>
                    <a:ext uri="{9D8B030D-6E8A-4147-A177-3AD203B41FA5}">
                      <a16:colId xmlns:a16="http://schemas.microsoft.com/office/drawing/2014/main" val="20003"/>
                    </a:ext>
                  </a:extLst>
                </a:gridCol>
                <a:gridCol w="2296181">
                  <a:extLst>
                    <a:ext uri="{9D8B030D-6E8A-4147-A177-3AD203B41FA5}">
                      <a16:colId xmlns:a16="http://schemas.microsoft.com/office/drawing/2014/main" val="20004"/>
                    </a:ext>
                  </a:extLst>
                </a:gridCol>
              </a:tblGrid>
              <a:tr h="365759">
                <a:tc>
                  <a:txBody>
                    <a:bodyPr/>
                    <a:lstStyle/>
                    <a:p>
                      <a:pPr>
                        <a:defRPr/>
                      </a:pPr>
                      <a:r>
                        <a:rPr b="1"/>
                        <a:t>Land </a:t>
                      </a:r>
                      <a:endParaRPr/>
                    </a:p>
                  </a:txBody>
                  <a:tcPr/>
                </a:tc>
                <a:tc>
                  <a:txBody>
                    <a:bodyPr/>
                    <a:lstStyle/>
                    <a:p>
                      <a:pPr>
                        <a:defRPr/>
                      </a:pPr>
                      <a:r>
                        <a:t>Absolut </a:t>
                      </a:r>
                    </a:p>
                    <a:p>
                      <a:pPr>
                        <a:defRPr/>
                      </a:pPr>
                      <a:r>
                        <a:t>[Mt CO2e]</a:t>
                      </a:r>
                    </a:p>
                  </a:txBody>
                  <a:tcPr/>
                </a:tc>
                <a:tc>
                  <a:txBody>
                    <a:bodyPr/>
                    <a:lstStyle/>
                    <a:p>
                      <a:pPr>
                        <a:defRPr/>
                      </a:pPr>
                      <a:r>
                        <a:rPr b="1"/>
                        <a:t>Anteil an Gesamtemissionen [%]</a:t>
                      </a:r>
                      <a:endParaRPr/>
                    </a:p>
                  </a:txBody>
                  <a:tcPr/>
                </a:tc>
                <a:tc>
                  <a:txBody>
                    <a:bodyPr/>
                    <a:lstStyle/>
                    <a:p>
                      <a:pPr>
                        <a:defRPr/>
                      </a:pPr>
                      <a:r>
                        <a:t>Pro Kopf [t]</a:t>
                      </a:r>
                    </a:p>
                  </a:txBody>
                  <a:tcPr/>
                </a:tc>
                <a:tc>
                  <a:txBody>
                    <a:bodyPr/>
                    <a:lstStyle/>
                    <a:p>
                      <a:pPr>
                        <a:defRPr/>
                      </a:pPr>
                      <a:r>
                        <a:t>Gesundheits-ausgaben an BIP (%)</a:t>
                      </a:r>
                    </a:p>
                  </a:txBody>
                  <a:tcPr/>
                </a:tc>
                <a:extLst>
                  <a:ext uri="{0D108BD9-81ED-4DB2-BD59-A6C34878D82A}">
                    <a16:rowId xmlns:a16="http://schemas.microsoft.com/office/drawing/2014/main" val="10000"/>
                  </a:ext>
                </a:extLst>
              </a:tr>
              <a:tr h="365759">
                <a:tc>
                  <a:txBody>
                    <a:bodyPr/>
                    <a:lstStyle/>
                    <a:p>
                      <a:pPr>
                        <a:defRPr/>
                      </a:pPr>
                      <a:r>
                        <a:rPr b="1"/>
                        <a:t>China</a:t>
                      </a:r>
                      <a:endParaRPr/>
                    </a:p>
                  </a:txBody>
                  <a:tcPr/>
                </a:tc>
                <a:tc>
                  <a:txBody>
                    <a:bodyPr/>
                    <a:lstStyle/>
                    <a:p>
                      <a:pPr>
                        <a:defRPr/>
                      </a:pPr>
                      <a:r>
                        <a:t>315</a:t>
                      </a:r>
                    </a:p>
                  </a:txBody>
                  <a:tcPr/>
                </a:tc>
                <a:tc>
                  <a:txBody>
                    <a:bodyPr/>
                    <a:lstStyle/>
                    <a:p>
                      <a:pPr>
                        <a:defRPr/>
                      </a:pPr>
                      <a:r>
                        <a:rPr b="1"/>
                        <a:t>2,7</a:t>
                      </a:r>
                      <a:endParaRPr/>
                    </a:p>
                  </a:txBody>
                  <a:tcPr/>
                </a:tc>
                <a:tc>
                  <a:txBody>
                    <a:bodyPr/>
                    <a:lstStyle/>
                    <a:p>
                      <a:pPr>
                        <a:defRPr/>
                      </a:pPr>
                      <a:r>
                        <a:rPr b="1"/>
                        <a:t>0,2</a:t>
                      </a:r>
                      <a:endParaRPr/>
                    </a:p>
                  </a:txBody>
                  <a:tcPr/>
                </a:tc>
                <a:tc>
                  <a:txBody>
                    <a:bodyPr/>
                    <a:lstStyle/>
                    <a:p>
                      <a:pPr>
                        <a:defRPr/>
                      </a:pPr>
                      <a:r>
                        <a:t>4,5</a:t>
                      </a:r>
                    </a:p>
                  </a:txBody>
                  <a:tcPr/>
                </a:tc>
                <a:extLst>
                  <a:ext uri="{0D108BD9-81ED-4DB2-BD59-A6C34878D82A}">
                    <a16:rowId xmlns:a16="http://schemas.microsoft.com/office/drawing/2014/main" val="10001"/>
                  </a:ext>
                </a:extLst>
              </a:tr>
              <a:tr h="365759">
                <a:tc>
                  <a:txBody>
                    <a:bodyPr/>
                    <a:lstStyle/>
                    <a:p>
                      <a:pPr>
                        <a:defRPr/>
                      </a:pPr>
                      <a:r>
                        <a:rPr b="1"/>
                        <a:t>USA</a:t>
                      </a:r>
                      <a:endParaRPr/>
                    </a:p>
                  </a:txBody>
                  <a:tcPr/>
                </a:tc>
                <a:tc>
                  <a:txBody>
                    <a:bodyPr/>
                    <a:lstStyle/>
                    <a:p>
                      <a:pPr>
                        <a:defRPr/>
                      </a:pPr>
                      <a:r>
                        <a:t>655</a:t>
                      </a:r>
                    </a:p>
                  </a:txBody>
                  <a:tcPr/>
                </a:tc>
                <a:tc>
                  <a:txBody>
                    <a:bodyPr/>
                    <a:lstStyle/>
                    <a:p>
                      <a:pPr>
                        <a:defRPr/>
                      </a:pPr>
                      <a:r>
                        <a:rPr b="1"/>
                        <a:t>9,8</a:t>
                      </a:r>
                      <a:endParaRPr/>
                    </a:p>
                  </a:txBody>
                  <a:tcPr/>
                </a:tc>
                <a:tc>
                  <a:txBody>
                    <a:bodyPr/>
                    <a:lstStyle/>
                    <a:p>
                      <a:pPr>
                        <a:defRPr/>
                      </a:pPr>
                      <a:r>
                        <a:rPr b="1"/>
                        <a:t>2,1</a:t>
                      </a:r>
                      <a:endParaRPr/>
                    </a:p>
                  </a:txBody>
                  <a:tcPr/>
                </a:tc>
                <a:tc>
                  <a:txBody>
                    <a:bodyPr/>
                    <a:lstStyle/>
                    <a:p>
                      <a:pPr>
                        <a:defRPr/>
                      </a:pPr>
                      <a:r>
                        <a:t>16,4</a:t>
                      </a:r>
                    </a:p>
                  </a:txBody>
                  <a:tcPr/>
                </a:tc>
                <a:extLst>
                  <a:ext uri="{0D108BD9-81ED-4DB2-BD59-A6C34878D82A}">
                    <a16:rowId xmlns:a16="http://schemas.microsoft.com/office/drawing/2014/main" val="10002"/>
                  </a:ext>
                </a:extLst>
              </a:tr>
              <a:tr h="365759">
                <a:tc>
                  <a:txBody>
                    <a:bodyPr/>
                    <a:lstStyle/>
                    <a:p>
                      <a:pPr>
                        <a:defRPr/>
                      </a:pPr>
                      <a:r>
                        <a:rPr b="1"/>
                        <a:t>Australien</a:t>
                      </a:r>
                      <a:endParaRPr/>
                    </a:p>
                  </a:txBody>
                  <a:tcPr/>
                </a:tc>
                <a:tc>
                  <a:txBody>
                    <a:bodyPr/>
                    <a:lstStyle/>
                    <a:p>
                      <a:pPr>
                        <a:defRPr/>
                      </a:pPr>
                      <a:r>
                        <a:t>36</a:t>
                      </a:r>
                    </a:p>
                  </a:txBody>
                  <a:tcPr/>
                </a:tc>
                <a:tc>
                  <a:txBody>
                    <a:bodyPr/>
                    <a:lstStyle/>
                    <a:p>
                      <a:pPr>
                        <a:defRPr/>
                      </a:pPr>
                      <a:r>
                        <a:rPr b="1"/>
                        <a:t>7</a:t>
                      </a:r>
                      <a:endParaRPr/>
                    </a:p>
                  </a:txBody>
                  <a:tcPr/>
                </a:tc>
                <a:tc>
                  <a:txBody>
                    <a:bodyPr/>
                    <a:lstStyle/>
                    <a:p>
                      <a:pPr>
                        <a:defRPr/>
                      </a:pPr>
                      <a:r>
                        <a:rPr b="1"/>
                        <a:t>1,5</a:t>
                      </a:r>
                      <a:endParaRPr/>
                    </a:p>
                  </a:txBody>
                  <a:tcPr/>
                </a:tc>
                <a:tc>
                  <a:txBody>
                    <a:bodyPr/>
                    <a:lstStyle/>
                    <a:p>
                      <a:pPr>
                        <a:defRPr/>
                      </a:pPr>
                      <a:r>
                        <a:t>8,7-9,4</a:t>
                      </a:r>
                    </a:p>
                  </a:txBody>
                  <a:tcPr/>
                </a:tc>
                <a:extLst>
                  <a:ext uri="{0D108BD9-81ED-4DB2-BD59-A6C34878D82A}">
                    <a16:rowId xmlns:a16="http://schemas.microsoft.com/office/drawing/2014/main" val="10003"/>
                  </a:ext>
                </a:extLst>
              </a:tr>
              <a:tr h="365759">
                <a:tc>
                  <a:txBody>
                    <a:bodyPr/>
                    <a:lstStyle/>
                    <a:p>
                      <a:pPr>
                        <a:defRPr/>
                      </a:pPr>
                      <a:r>
                        <a:rPr b="1"/>
                        <a:t>Kanada</a:t>
                      </a:r>
                      <a:endParaRPr/>
                    </a:p>
                  </a:txBody>
                  <a:tcPr/>
                </a:tc>
                <a:tc>
                  <a:txBody>
                    <a:bodyPr/>
                    <a:lstStyle/>
                    <a:p>
                      <a:pPr>
                        <a:defRPr/>
                      </a:pPr>
                      <a:r>
                        <a:t>33</a:t>
                      </a:r>
                    </a:p>
                  </a:txBody>
                  <a:tcPr/>
                </a:tc>
                <a:tc>
                  <a:txBody>
                    <a:bodyPr/>
                    <a:lstStyle/>
                    <a:p>
                      <a:pPr>
                        <a:defRPr/>
                      </a:pPr>
                      <a:r>
                        <a:rPr b="1"/>
                        <a:t>4,6</a:t>
                      </a:r>
                      <a:endParaRPr/>
                    </a:p>
                  </a:txBody>
                  <a:tcPr/>
                </a:tc>
                <a:tc>
                  <a:txBody>
                    <a:bodyPr/>
                    <a:lstStyle/>
                    <a:p>
                      <a:pPr>
                        <a:defRPr/>
                      </a:pPr>
                      <a:r>
                        <a:rPr b="1"/>
                        <a:t>0,9</a:t>
                      </a:r>
                      <a:endParaRPr/>
                    </a:p>
                  </a:txBody>
                  <a:tcPr/>
                </a:tc>
                <a:tc>
                  <a:txBody>
                    <a:bodyPr/>
                    <a:lstStyle/>
                    <a:p>
                      <a:pPr>
                        <a:defRPr/>
                      </a:pPr>
                      <a:r>
                        <a:t>10,2</a:t>
                      </a:r>
                    </a:p>
                  </a:txBody>
                  <a:tcPr/>
                </a:tc>
                <a:extLst>
                  <a:ext uri="{0D108BD9-81ED-4DB2-BD59-A6C34878D82A}">
                    <a16:rowId xmlns:a16="http://schemas.microsoft.com/office/drawing/2014/main" val="10004"/>
                  </a:ext>
                </a:extLst>
              </a:tr>
              <a:tr h="365759">
                <a:tc>
                  <a:txBody>
                    <a:bodyPr/>
                    <a:lstStyle/>
                    <a:p>
                      <a:pPr>
                        <a:defRPr/>
                      </a:pPr>
                      <a:r>
                        <a:rPr b="1"/>
                        <a:t>England</a:t>
                      </a:r>
                      <a:endParaRPr/>
                    </a:p>
                  </a:txBody>
                  <a:tcPr/>
                </a:tc>
                <a:tc>
                  <a:txBody>
                    <a:bodyPr/>
                    <a:lstStyle/>
                    <a:p>
                      <a:pPr>
                        <a:defRPr/>
                      </a:pPr>
                      <a:r>
                        <a:t>27,1</a:t>
                      </a:r>
                    </a:p>
                  </a:txBody>
                  <a:tcPr/>
                </a:tc>
                <a:tc>
                  <a:txBody>
                    <a:bodyPr/>
                    <a:lstStyle/>
                    <a:p>
                      <a:pPr>
                        <a:defRPr/>
                      </a:pPr>
                      <a:r>
                        <a:rPr b="1">
                          <a:solidFill>
                            <a:schemeClr val="tx1"/>
                          </a:solidFill>
                        </a:rPr>
                        <a:t>6,3</a:t>
                      </a:r>
                      <a:endParaRPr/>
                    </a:p>
                  </a:txBody>
                  <a:tcPr/>
                </a:tc>
                <a:tc>
                  <a:txBody>
                    <a:bodyPr/>
                    <a:lstStyle/>
                    <a:p>
                      <a:pPr>
                        <a:defRPr/>
                      </a:pPr>
                      <a:r>
                        <a:rPr b="1"/>
                        <a:t>0,5</a:t>
                      </a:r>
                      <a:endParaRPr/>
                    </a:p>
                  </a:txBody>
                  <a:tcPr/>
                </a:tc>
                <a:tc>
                  <a:txBody>
                    <a:bodyPr/>
                    <a:lstStyle/>
                    <a:p>
                      <a:pPr>
                        <a:defRPr/>
                      </a:pPr>
                      <a:r>
                        <a:t>8,3 (UK)</a:t>
                      </a:r>
                    </a:p>
                  </a:txBody>
                  <a:tcPr/>
                </a:tc>
                <a:extLst>
                  <a:ext uri="{0D108BD9-81ED-4DB2-BD59-A6C34878D82A}">
                    <a16:rowId xmlns:a16="http://schemas.microsoft.com/office/drawing/2014/main" val="10005"/>
                  </a:ext>
                </a:extLst>
              </a:tr>
              <a:tr h="365759">
                <a:tc>
                  <a:txBody>
                    <a:bodyPr/>
                    <a:lstStyle/>
                    <a:p>
                      <a:pPr>
                        <a:defRPr/>
                      </a:pPr>
                      <a:r>
                        <a:rPr lang="de-DE" b="1">
                          <a:solidFill>
                            <a:srgbClr val="FF0000"/>
                          </a:solidFill>
                        </a:rPr>
                        <a:t>Deutschland</a:t>
                      </a:r>
                      <a:endParaRPr b="1">
                        <a:solidFill>
                          <a:srgbClr val="FF0000"/>
                        </a:solidFill>
                      </a:endParaRPr>
                    </a:p>
                  </a:txBody>
                  <a:tcPr/>
                </a:tc>
                <a:tc>
                  <a:txBody>
                    <a:bodyPr/>
                    <a:lstStyle/>
                    <a:p>
                      <a:pPr>
                        <a:defRPr/>
                      </a:pPr>
                      <a:r>
                        <a:rPr lang="de-DE" b="1">
                          <a:solidFill>
                            <a:srgbClr val="FF0000"/>
                          </a:solidFill>
                        </a:rPr>
                        <a:t>55,1</a:t>
                      </a:r>
                      <a:endParaRPr b="1">
                        <a:solidFill>
                          <a:srgbClr val="FF0000"/>
                        </a:solidFill>
                      </a:endParaRPr>
                    </a:p>
                  </a:txBody>
                  <a:tcPr/>
                </a:tc>
                <a:tc>
                  <a:txBody>
                    <a:bodyPr/>
                    <a:lstStyle/>
                    <a:p>
                      <a:pPr>
                        <a:defRPr/>
                      </a:pPr>
                      <a:r>
                        <a:rPr lang="de-DE" b="1">
                          <a:solidFill>
                            <a:srgbClr val="FF0000"/>
                          </a:solidFill>
                        </a:rPr>
                        <a:t>6,7</a:t>
                      </a:r>
                      <a:endParaRPr b="1">
                        <a:solidFill>
                          <a:srgbClr val="FF0000"/>
                        </a:solidFill>
                      </a:endParaRPr>
                    </a:p>
                  </a:txBody>
                  <a:tcPr/>
                </a:tc>
                <a:tc>
                  <a:txBody>
                    <a:bodyPr/>
                    <a:lstStyle/>
                    <a:p>
                      <a:pPr>
                        <a:defRPr/>
                      </a:pPr>
                      <a:r>
                        <a:rPr lang="de-DE" b="1">
                          <a:solidFill>
                            <a:srgbClr val="FF0000"/>
                          </a:solidFill>
                        </a:rPr>
                        <a:t>0,68</a:t>
                      </a:r>
                      <a:endParaRPr b="1">
                        <a:solidFill>
                          <a:srgbClr val="FF0000"/>
                        </a:solidFill>
                      </a:endParaRPr>
                    </a:p>
                  </a:txBody>
                  <a:tcPr/>
                </a:tc>
                <a:tc>
                  <a:txBody>
                    <a:bodyPr/>
                    <a:lstStyle/>
                    <a:p>
                      <a:pPr>
                        <a:defRPr/>
                      </a:pPr>
                      <a:r>
                        <a:rPr lang="de-DE" b="1">
                          <a:solidFill>
                            <a:srgbClr val="FF0000"/>
                          </a:solidFill>
                        </a:rPr>
                        <a:t>11,5</a:t>
                      </a:r>
                      <a:endParaRPr b="1">
                        <a:solidFill>
                          <a:srgbClr val="FF0000"/>
                        </a:solidFill>
                      </a:endParaRPr>
                    </a:p>
                  </a:txBody>
                  <a:tcPr/>
                </a:tc>
                <a:extLst>
                  <a:ext uri="{0D108BD9-81ED-4DB2-BD59-A6C34878D82A}">
                    <a16:rowId xmlns:a16="http://schemas.microsoft.com/office/drawing/2014/main" val="3756754991"/>
                  </a:ext>
                </a:extLst>
              </a:tr>
              <a:tr h="365759">
                <a:tc>
                  <a:txBody>
                    <a:bodyPr/>
                    <a:lstStyle/>
                    <a:p>
                      <a:pPr>
                        <a:defRPr/>
                      </a:pPr>
                      <a:r>
                        <a:rPr b="1"/>
                        <a:t>Global</a:t>
                      </a:r>
                      <a:endParaRPr/>
                    </a:p>
                  </a:txBody>
                  <a:tcPr/>
                </a:tc>
                <a:tc>
                  <a:txBody>
                    <a:bodyPr/>
                    <a:lstStyle/>
                    <a:p>
                      <a:pPr>
                        <a:defRPr/>
                      </a:pPr>
                      <a:r>
                        <a:t>2200</a:t>
                      </a:r>
                    </a:p>
                  </a:txBody>
                  <a:tcPr/>
                </a:tc>
                <a:tc>
                  <a:txBody>
                    <a:bodyPr/>
                    <a:lstStyle/>
                    <a:p>
                      <a:pPr>
                        <a:defRPr/>
                      </a:pPr>
                      <a:r>
                        <a:rPr b="1"/>
                        <a:t>4,4</a:t>
                      </a:r>
                      <a:endParaRPr/>
                    </a:p>
                  </a:txBody>
                  <a:tcPr/>
                </a:tc>
                <a:tc>
                  <a:txBody>
                    <a:bodyPr/>
                    <a:lstStyle/>
                    <a:p>
                      <a:pPr>
                        <a:defRPr/>
                      </a:pPr>
                      <a:r>
                        <a:rPr b="1"/>
                        <a:t>0,28</a:t>
                      </a:r>
                      <a:endParaRPr/>
                    </a:p>
                  </a:txBody>
                  <a:tcPr/>
                </a:tc>
                <a:tc>
                  <a:txBody>
                    <a:bodyPr/>
                    <a:lstStyle/>
                    <a:p>
                      <a:pPr>
                        <a:defRPr/>
                      </a:pPr>
                      <a:r>
                        <a:t>10</a:t>
                      </a:r>
                    </a:p>
                  </a:txBody>
                  <a:tcPr/>
                </a:tc>
                <a:extLst>
                  <a:ext uri="{0D108BD9-81ED-4DB2-BD59-A6C34878D82A}">
                    <a16:rowId xmlns:a16="http://schemas.microsoft.com/office/drawing/2014/main" val="10006"/>
                  </a:ext>
                </a:extLst>
              </a:tr>
              <a:tr h="365758">
                <a:tc>
                  <a:txBody>
                    <a:bodyPr/>
                    <a:lstStyle/>
                    <a:p>
                      <a:pPr>
                        <a:defRPr/>
                      </a:pPr>
                      <a:r>
                        <a:rPr lang="de-DE" sz="1800" b="1" i="0" u="none" strike="noStrike" cap="none" spc="0">
                          <a:solidFill>
                            <a:schemeClr val="dk1"/>
                          </a:solidFill>
                          <a:latin typeface="+mn-lt"/>
                          <a:ea typeface="+mn-ea"/>
                          <a:cs typeface="+mn-cs"/>
                        </a:rPr>
                        <a:t>OCED, China und Indien</a:t>
                      </a:r>
                      <a:endParaRPr b="1"/>
                    </a:p>
                  </a:txBody>
                  <a:tcPr/>
                </a:tc>
                <a:tc>
                  <a:txBody>
                    <a:bodyPr/>
                    <a:lstStyle/>
                    <a:p>
                      <a:pPr>
                        <a:defRPr/>
                      </a:pPr>
                      <a:r>
                        <a:t>1600</a:t>
                      </a:r>
                    </a:p>
                  </a:txBody>
                  <a:tcPr/>
                </a:tc>
                <a:tc>
                  <a:txBody>
                    <a:bodyPr/>
                    <a:lstStyle/>
                    <a:p>
                      <a:pPr>
                        <a:defRPr/>
                      </a:pPr>
                      <a:r>
                        <a:rPr b="1"/>
                        <a:t>5,5</a:t>
                      </a:r>
                    </a:p>
                  </a:txBody>
                  <a:tcPr/>
                </a:tc>
                <a:tc>
                  <a:txBody>
                    <a:bodyPr/>
                    <a:lstStyle/>
                    <a:p>
                      <a:pPr>
                        <a:defRPr/>
                      </a:pPr>
                      <a:r>
                        <a:rPr b="1"/>
                        <a:t>0,6</a:t>
                      </a:r>
                    </a:p>
                  </a:txBody>
                  <a:tcPr/>
                </a:tc>
                <a:tc>
                  <a:txBody>
                    <a:bodyPr/>
                    <a:lstStyle/>
                    <a:p>
                      <a:pPr>
                        <a:defRPr/>
                      </a:pPr>
                      <a:r>
                        <a:t>9</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769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NHS Carbon Reduction Strategy for England (2009)</a:t>
            </a:r>
            <a:endParaRPr lang="de-DE"/>
          </a:p>
        </p:txBody>
      </p:sp>
      <p:sp>
        <p:nvSpPr>
          <p:cNvPr id="5" name="Inhaltsplatzhalter 2"/>
          <p:cNvSpPr>
            <a:spLocks noGrp="1"/>
          </p:cNvSpPr>
          <p:nvPr>
            <p:ph idx="1"/>
          </p:nvPr>
        </p:nvSpPr>
        <p:spPr bwMode="auto"/>
        <p:txBody>
          <a:bodyPr/>
          <a:lstStyle/>
          <a:p>
            <a:pPr marL="0" indent="0">
              <a:buNone/>
              <a:defRPr/>
            </a:pPr>
            <a:r>
              <a:rPr lang="de-DE" b="1"/>
              <a:t>Ziel: </a:t>
            </a:r>
            <a:r>
              <a:rPr lang="de-DE"/>
              <a:t>Reduktion der CO</a:t>
            </a:r>
            <a:r>
              <a:rPr lang="de-DE" baseline="-25000"/>
              <a:t>2</a:t>
            </a:r>
            <a:r>
              <a:rPr lang="de-DE"/>
              <a:t>-Emissionen um </a:t>
            </a:r>
            <a:r>
              <a:rPr lang="de-DE" b="1"/>
              <a:t>80% bis 2050</a:t>
            </a:r>
            <a:endParaRPr/>
          </a:p>
          <a:p>
            <a:pPr marL="0" indent="0">
              <a:buNone/>
              <a:defRPr/>
            </a:pPr>
            <a:endParaRPr lang="de-DE"/>
          </a:p>
        </p:txBody>
      </p:sp>
      <p:pic>
        <p:nvPicPr>
          <p:cNvPr id="6" name="Inhaltsplatzhalter 3"/>
          <p:cNvPicPr>
            <a:picLocks noChangeAspect="1"/>
          </p:cNvPicPr>
          <p:nvPr/>
        </p:nvPicPr>
        <p:blipFill>
          <a:blip r:embed="rId2"/>
          <a:stretch/>
        </p:blipFill>
        <p:spPr bwMode="auto">
          <a:xfrm>
            <a:off x="1919536" y="2348880"/>
            <a:ext cx="7971742" cy="4351338"/>
          </a:xfrm>
          <a:prstGeom prst="rect">
            <a:avLst/>
          </a:prstGeom>
        </p:spPr>
      </p:pic>
      <p:sp>
        <p:nvSpPr>
          <p:cNvPr id="7" name="Rechteck 5"/>
          <p:cNvSpPr/>
          <p:nvPr/>
        </p:nvSpPr>
        <p:spPr bwMode="auto">
          <a:xfrm>
            <a:off x="11280576" y="6494976"/>
            <a:ext cx="1049812" cy="36302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de-DE" sz="1100" b="0" i="0" u="none" strike="noStrike" cap="none" spc="0">
                <a:solidFill>
                  <a:schemeClr val="tx1"/>
                </a:solidFill>
                <a:latin typeface="+mn-lt"/>
                <a:ea typeface="+mn-ea"/>
                <a:cs typeface="+mn-cs"/>
              </a:rPr>
              <a:t> SDU, 2018</a:t>
            </a:r>
            <a:endParaRPr sz="1100"/>
          </a:p>
        </p:txBody>
      </p:sp>
    </p:spTree>
    <p:extLst>
      <p:ext uri="{BB962C8B-B14F-4D97-AF65-F5344CB8AC3E}">
        <p14:creationId xmlns:p14="http://schemas.microsoft.com/office/powerpoint/2010/main" val="147154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74638"/>
            <a:ext cx="8229600" cy="801300"/>
          </a:xfrm>
        </p:spPr>
        <p:txBody>
          <a:bodyPr/>
          <a:lstStyle/>
          <a:p>
            <a:r>
              <a:rPr lang="de-DE" b="1" dirty="0"/>
              <a:t>Klimaschutz in Krankenhäusern</a:t>
            </a:r>
          </a:p>
        </p:txBody>
      </p:sp>
      <p:sp>
        <p:nvSpPr>
          <p:cNvPr id="10" name="TextBox 9"/>
          <p:cNvSpPr txBox="1"/>
          <p:nvPr/>
        </p:nvSpPr>
        <p:spPr>
          <a:xfrm>
            <a:off x="2748392" y="2471655"/>
            <a:ext cx="1551829" cy="646331"/>
          </a:xfrm>
          <a:prstGeom prst="rect">
            <a:avLst/>
          </a:prstGeom>
          <a:noFill/>
        </p:spPr>
        <p:txBody>
          <a:bodyPr wrap="square" rtlCol="0">
            <a:spAutoFit/>
          </a:bodyPr>
          <a:lstStyle/>
          <a:p>
            <a:pPr algn="ctr"/>
            <a:r>
              <a:rPr lang="de-DE" b="1" dirty="0">
                <a:solidFill>
                  <a:schemeClr val="accent1">
                    <a:lumMod val="75000"/>
                  </a:schemeClr>
                </a:solidFill>
              </a:rPr>
              <a:t>Wo sind </a:t>
            </a:r>
          </a:p>
          <a:p>
            <a:pPr algn="ctr"/>
            <a:r>
              <a:rPr lang="de-DE" b="1" dirty="0">
                <a:solidFill>
                  <a:schemeClr val="accent1">
                    <a:lumMod val="75000"/>
                  </a:schemeClr>
                </a:solidFill>
              </a:rPr>
              <a:t>wir? </a:t>
            </a:r>
          </a:p>
        </p:txBody>
      </p:sp>
      <p:sp>
        <p:nvSpPr>
          <p:cNvPr id="12" name="TextBox 11"/>
          <p:cNvSpPr txBox="1"/>
          <p:nvPr/>
        </p:nvSpPr>
        <p:spPr>
          <a:xfrm>
            <a:off x="4698499" y="1955225"/>
            <a:ext cx="2028570" cy="646331"/>
          </a:xfrm>
          <a:prstGeom prst="rect">
            <a:avLst/>
          </a:prstGeom>
          <a:noFill/>
        </p:spPr>
        <p:txBody>
          <a:bodyPr wrap="square" rtlCol="0">
            <a:spAutoFit/>
          </a:bodyPr>
          <a:lstStyle/>
          <a:p>
            <a:pPr algn="ctr"/>
            <a:r>
              <a:rPr lang="de-AT" b="1" dirty="0">
                <a:solidFill>
                  <a:schemeClr val="accent6">
                    <a:lumMod val="75000"/>
                  </a:schemeClr>
                </a:solidFill>
              </a:rPr>
              <a:t>Wo wollen </a:t>
            </a:r>
          </a:p>
          <a:p>
            <a:pPr algn="ctr"/>
            <a:r>
              <a:rPr lang="de-AT" b="1" dirty="0">
                <a:solidFill>
                  <a:schemeClr val="accent6">
                    <a:lumMod val="75000"/>
                  </a:schemeClr>
                </a:solidFill>
              </a:rPr>
              <a:t>wir hin?</a:t>
            </a:r>
          </a:p>
        </p:txBody>
      </p:sp>
      <p:sp>
        <p:nvSpPr>
          <p:cNvPr id="16" name="TextBox 15"/>
          <p:cNvSpPr txBox="1"/>
          <p:nvPr/>
        </p:nvSpPr>
        <p:spPr>
          <a:xfrm>
            <a:off x="6986653" y="2471655"/>
            <a:ext cx="1693415" cy="646331"/>
          </a:xfrm>
          <a:prstGeom prst="rect">
            <a:avLst/>
          </a:prstGeom>
          <a:noFill/>
        </p:spPr>
        <p:txBody>
          <a:bodyPr wrap="square" rtlCol="0">
            <a:spAutoFit/>
          </a:bodyPr>
          <a:lstStyle/>
          <a:p>
            <a:pPr algn="ctr"/>
            <a:r>
              <a:rPr lang="de-DE" b="1" dirty="0">
                <a:solidFill>
                  <a:srgbClr val="FF0000"/>
                </a:solidFill>
              </a:rPr>
              <a:t>Wie kommen wir dorthin?</a:t>
            </a:r>
          </a:p>
        </p:txBody>
      </p:sp>
      <p:pic>
        <p:nvPicPr>
          <p:cNvPr id="15" name="Picture 14" descr="Bildschirmfoto 2020-05-20 um 19.50.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220" y="3756282"/>
            <a:ext cx="3533140" cy="1989198"/>
          </a:xfrm>
          <a:prstGeom prst="rect">
            <a:avLst/>
          </a:prstGeom>
        </p:spPr>
      </p:pic>
      <p:sp>
        <p:nvSpPr>
          <p:cNvPr id="18" name="Cloud Callout 17"/>
          <p:cNvSpPr/>
          <p:nvPr/>
        </p:nvSpPr>
        <p:spPr>
          <a:xfrm rot="787527">
            <a:off x="6949526" y="2265031"/>
            <a:ext cx="1787011" cy="1270000"/>
          </a:xfrm>
          <a:prstGeom prst="cloudCallout">
            <a:avLst>
              <a:gd name="adj1" fmla="val -19433"/>
              <a:gd name="adj2" fmla="val 85041"/>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loud Callout 18"/>
          <p:cNvSpPr/>
          <p:nvPr/>
        </p:nvSpPr>
        <p:spPr>
          <a:xfrm rot="176317">
            <a:off x="4651240" y="1563228"/>
            <a:ext cx="2123393" cy="1579323"/>
          </a:xfrm>
          <a:prstGeom prst="cloudCallout">
            <a:avLst>
              <a:gd name="adj1" fmla="val -20490"/>
              <a:gd name="adj2" fmla="val 70093"/>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Callout 19"/>
          <p:cNvSpPr/>
          <p:nvPr/>
        </p:nvSpPr>
        <p:spPr>
          <a:xfrm>
            <a:off x="2722880" y="2278391"/>
            <a:ext cx="1737360" cy="1147119"/>
          </a:xfrm>
          <a:prstGeom prst="cloudCallout">
            <a:avLst>
              <a:gd name="adj1" fmla="val 62792"/>
              <a:gd name="adj2" fmla="val 93262"/>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41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3921</TotalTime>
  <Words>1485</Words>
  <Application>Microsoft Macintosh PowerPoint</Application>
  <DocSecurity>0</DocSecurity>
  <PresentationFormat>Widescreen</PresentationFormat>
  <Paragraphs>205</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Klimawandel und Gesundheit für Ärzte </vt:lpstr>
      <vt:lpstr>Vortragsstruktur</vt:lpstr>
      <vt:lpstr>PowerPoint Presentation</vt:lpstr>
      <vt:lpstr>PowerPoint Presentation</vt:lpstr>
      <vt:lpstr>&gt; 1/3 der Bevölkerung ist besonders klima-vulnerable</vt:lpstr>
      <vt:lpstr>PowerPoint Presentation</vt:lpstr>
      <vt:lpstr>CO2-Fußabdruck des Gesundheitssektors  Detaillierte Berechnungen</vt:lpstr>
      <vt:lpstr>NHS Carbon Reduction Strategy for England (2009)</vt:lpstr>
      <vt:lpstr>Klimaschutz in Krankenhäusern</vt:lpstr>
      <vt:lpstr>Wo wollen wir hin?</vt:lpstr>
      <vt:lpstr>Wo sind wir? </vt:lpstr>
      <vt:lpstr>Wie kommen wir dorthin? </vt:lpstr>
      <vt:lpstr>Wie kommen wir dorthin? </vt:lpstr>
      <vt:lpstr>PowerPoint Presentation</vt:lpstr>
      <vt:lpstr>PowerPoint Presentation</vt:lpstr>
      <vt:lpstr>(3) List of common risky drugs during heat waves:</vt:lpstr>
      <vt:lpstr>PowerPoint Presentation</vt:lpstr>
      <vt:lpstr>PowerPoint Presentation</vt:lpstr>
      <vt:lpstr>Aktion: Leitlinien und Fortbildung</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and diabetes – a global lens</dc:title>
  <dc:subject/>
  <dc:creator>R Sauerborn</dc:creator>
  <cp:keywords/>
  <dc:description/>
  <cp:lastModifiedBy>R Sauerborn</cp:lastModifiedBy>
  <cp:revision>324</cp:revision>
  <cp:lastPrinted>2020-01-24T12:22:09Z</cp:lastPrinted>
  <dcterms:created xsi:type="dcterms:W3CDTF">2019-05-06T15:32:00Z</dcterms:created>
  <dcterms:modified xsi:type="dcterms:W3CDTF">2020-05-27T12:29:34Z</dcterms:modified>
  <cp:category/>
  <dc:identifier/>
  <cp:contentStatus/>
  <dc:language/>
  <cp:version/>
</cp:coreProperties>
</file>